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210 빛글" panose="020B0600000101010101" charset="-127"/>
      <p:regular r:id="rId36"/>
    </p:embeddedFont>
    <p:embeddedFont>
      <p:font typeface="Gotham Bold" panose="020B0600000101010101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2813" y="3415819"/>
            <a:ext cx="8336487" cy="5759022"/>
          </a:xfrm>
          <a:custGeom>
            <a:avLst/>
            <a:gdLst/>
            <a:ahLst/>
            <a:cxnLst/>
            <a:rect l="l" t="t" r="r" b="b"/>
            <a:pathLst>
              <a:path w="8336487" h="5759022">
                <a:moveTo>
                  <a:pt x="0" y="0"/>
                </a:moveTo>
                <a:lnTo>
                  <a:pt x="8336487" y="0"/>
                </a:lnTo>
                <a:lnTo>
                  <a:pt x="8336487" y="5759023"/>
                </a:lnTo>
                <a:lnTo>
                  <a:pt x="0" y="575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152525"/>
            <a:ext cx="3774812" cy="200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9"/>
              </a:lnSpc>
            </a:pPr>
            <a:r>
              <a:rPr lang="en-US" sz="13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돈쭐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92211"/>
            <a:ext cx="9068220" cy="63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en-US" sz="388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: 소비에 선행을 더하다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442166"/>
            <a:ext cx="6343054" cy="732676"/>
            <a:chOff x="0" y="0"/>
            <a:chExt cx="8457405" cy="97690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6759143" cy="356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35"/>
                </a:lnSpc>
              </a:pPr>
              <a:r>
                <a:rPr lang="en-US" sz="1642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2025-01 오픈소스소프트웨어 프로젝트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4171"/>
              <a:ext cx="8457405" cy="48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242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[Team] SPRING    강병진 김시연 서희정 이설후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1250" y="3553462"/>
            <a:ext cx="5007034" cy="5704838"/>
            <a:chOff x="0" y="0"/>
            <a:chExt cx="1318725" cy="15025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40483" y="3553462"/>
            <a:ext cx="5007034" cy="5704838"/>
            <a:chOff x="0" y="0"/>
            <a:chExt cx="1318725" cy="15025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85667" y="3553462"/>
            <a:ext cx="5007034" cy="5704838"/>
            <a:chOff x="0" y="0"/>
            <a:chExt cx="1318725" cy="15025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23242" y="4172004"/>
            <a:ext cx="1543050" cy="15430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72475" y="4172004"/>
            <a:ext cx="1543050" cy="15430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17659" y="4172004"/>
            <a:ext cx="1543050" cy="154305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22" name="TextBox 22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개발목표 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8522029" y="4417154"/>
            <a:ext cx="1144642" cy="1071801"/>
          </a:xfrm>
          <a:custGeom>
            <a:avLst/>
            <a:gdLst/>
            <a:ahLst/>
            <a:cxnLst/>
            <a:rect l="l" t="t" r="r" b="b"/>
            <a:pathLst>
              <a:path w="1144642" h="1071801">
                <a:moveTo>
                  <a:pt x="0" y="0"/>
                </a:moveTo>
                <a:lnTo>
                  <a:pt x="1144643" y="0"/>
                </a:lnTo>
                <a:lnTo>
                  <a:pt x="1144643" y="1071801"/>
                </a:lnTo>
                <a:lnTo>
                  <a:pt x="0" y="1071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3944179" y="4622343"/>
            <a:ext cx="1290010" cy="661423"/>
          </a:xfrm>
          <a:custGeom>
            <a:avLst/>
            <a:gdLst/>
            <a:ahLst/>
            <a:cxnLst/>
            <a:rect l="l" t="t" r="r" b="b"/>
            <a:pathLst>
              <a:path w="1290010" h="661423">
                <a:moveTo>
                  <a:pt x="0" y="0"/>
                </a:moveTo>
                <a:lnTo>
                  <a:pt x="1290010" y="0"/>
                </a:lnTo>
                <a:lnTo>
                  <a:pt x="1290010" y="661423"/>
                </a:lnTo>
                <a:lnTo>
                  <a:pt x="0" y="661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3118129" y="4474304"/>
            <a:ext cx="1074428" cy="1074428"/>
          </a:xfrm>
          <a:custGeom>
            <a:avLst/>
            <a:gdLst/>
            <a:ahLst/>
            <a:cxnLst/>
            <a:rect l="l" t="t" r="r" b="b"/>
            <a:pathLst>
              <a:path w="1074428" h="1074428">
                <a:moveTo>
                  <a:pt x="0" y="0"/>
                </a:moveTo>
                <a:lnTo>
                  <a:pt x="1074429" y="0"/>
                </a:lnTo>
                <a:lnTo>
                  <a:pt x="1074429" y="1074428"/>
                </a:lnTo>
                <a:lnTo>
                  <a:pt x="0" y="1074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939831" y="6064251"/>
            <a:ext cx="318477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가치 중심 실천 유도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37487" y="6064251"/>
            <a:ext cx="361302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소비-기부 연계 시스템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92502" y="7257998"/>
            <a:ext cx="4204530" cy="98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착한 소비를 일상 속 행동으로 </a:t>
            </a:r>
          </a:p>
          <a:p>
            <a:pPr marL="0" lvl="0" indent="0" algn="ctr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자연스럽게 유도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46109" y="7005586"/>
            <a:ext cx="4395783" cy="1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소비인증 → 공유 → 포인트 → 기부로 이어지는 선순환 구조 </a:t>
            </a:r>
          </a:p>
          <a:p>
            <a:pPr marL="0" lvl="0" indent="0" algn="ctr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설계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95242" y="7257998"/>
            <a:ext cx="4204530" cy="98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캐릭터, 커뮤니티 등 다양한 </a:t>
            </a:r>
          </a:p>
          <a:p>
            <a:pPr marL="0" lvl="0" indent="0" algn="ctr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참여·기여 동기 부여 장치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40280" y="2673987"/>
            <a:ext cx="11664076" cy="67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: </a:t>
            </a:r>
            <a:r>
              <a:rPr lang="en-US" sz="3899">
                <a:solidFill>
                  <a:srgbClr val="F69426"/>
                </a:solidFill>
                <a:latin typeface="210 빛글"/>
                <a:ea typeface="210 빛글"/>
                <a:cs typeface="210 빛글"/>
                <a:sym typeface="210 빛글"/>
              </a:rPr>
              <a:t>재미</a:t>
            </a:r>
            <a:r>
              <a:rPr lang="en-US" sz="38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있고, 부담없고, </a:t>
            </a:r>
            <a:r>
              <a:rPr lang="en-US" sz="3899">
                <a:solidFill>
                  <a:srgbClr val="F69426"/>
                </a:solidFill>
                <a:latin typeface="210 빛글"/>
                <a:ea typeface="210 빛글"/>
                <a:cs typeface="210 빛글"/>
                <a:sym typeface="210 빛글"/>
              </a:rPr>
              <a:t>선한 영향력</a:t>
            </a:r>
            <a:r>
              <a:rPr lang="en-US" sz="38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을 줄수 있는 플랫폼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43443" y="6064251"/>
            <a:ext cx="329148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재미 기반 참여 유도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04198" y="2767438"/>
            <a:ext cx="0" cy="6490862"/>
          </a:xfrm>
          <a:prstGeom prst="line">
            <a:avLst/>
          </a:prstGeom>
          <a:ln w="38100" cap="flat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39433" y="1956465"/>
            <a:ext cx="11732003" cy="480892"/>
            <a:chOff x="0" y="0"/>
            <a:chExt cx="15642670" cy="641190"/>
          </a:xfrm>
        </p:grpSpPr>
        <p:sp>
          <p:nvSpPr>
            <p:cNvPr id="5" name="TextBox 5"/>
            <p:cNvSpPr txBox="1"/>
            <p:nvPr/>
          </p:nvSpPr>
          <p:spPr>
            <a:xfrm>
              <a:off x="663601" y="-66675"/>
              <a:ext cx="14979069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개발목표 - 사용자 경험(UX) 목표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72137" y="4185319"/>
            <a:ext cx="2443147" cy="244314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0433" tIns="80433" rIns="80433" bIns="80433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52185" y="4693045"/>
            <a:ext cx="1883051" cy="1427695"/>
          </a:xfrm>
          <a:custGeom>
            <a:avLst/>
            <a:gdLst/>
            <a:ahLst/>
            <a:cxnLst/>
            <a:rect l="l" t="t" r="r" b="b"/>
            <a:pathLst>
              <a:path w="1883051" h="1427695">
                <a:moveTo>
                  <a:pt x="0" y="0"/>
                </a:moveTo>
                <a:lnTo>
                  <a:pt x="1883051" y="0"/>
                </a:lnTo>
                <a:lnTo>
                  <a:pt x="1883051" y="1427695"/>
                </a:lnTo>
                <a:lnTo>
                  <a:pt x="0" y="1427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424398" y="4973505"/>
            <a:ext cx="4151119" cy="7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 경험(UX)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13823" y="2681077"/>
            <a:ext cx="559629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쉽고 직관적인 소비 인증 UI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3823" y="4269983"/>
            <a:ext cx="518663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소통과 공유 중심 커뮤니티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3823" y="5858888"/>
            <a:ext cx="586417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캐릭터 성장형 게이미피케이션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13823" y="3572368"/>
            <a:ext cx="6687487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복잡한</a:t>
            </a:r>
            <a:r>
              <a:rPr lang="en-US" sz="2299" u="none" strike="noStrike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과정 없이 사진 한 장으로 간편하게 인증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13823" y="5161273"/>
            <a:ext cx="6687487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소비</a:t>
            </a:r>
            <a:r>
              <a:rPr lang="en-US" sz="2299" u="none" strike="noStrike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후 느낀 점을 소통하며 공감 확대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13823" y="6750179"/>
            <a:ext cx="6687487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소비</a:t>
            </a:r>
            <a:r>
              <a:rPr lang="en-US" sz="2299" u="none" strike="noStrike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인증으로 캐릭터를 키우는 재미와 몰입 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13823" y="7447794"/>
            <a:ext cx="486799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반복적 참여 동기 시스템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13823" y="8339084"/>
            <a:ext cx="6687487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누적</a:t>
            </a:r>
            <a:r>
              <a:rPr lang="en-US" sz="2299" u="none" strike="noStrike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포인트와 성취감을 통해 지속적 참여 유도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04198" y="2767438"/>
            <a:ext cx="0" cy="6490862"/>
          </a:xfrm>
          <a:prstGeom prst="line">
            <a:avLst/>
          </a:prstGeom>
          <a:ln w="38100" cap="flat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39433" y="1956465"/>
            <a:ext cx="11732003" cy="480892"/>
            <a:chOff x="0" y="0"/>
            <a:chExt cx="15642670" cy="641190"/>
          </a:xfrm>
        </p:grpSpPr>
        <p:sp>
          <p:nvSpPr>
            <p:cNvPr id="5" name="TextBox 5"/>
            <p:cNvSpPr txBox="1"/>
            <p:nvPr/>
          </p:nvSpPr>
          <p:spPr>
            <a:xfrm>
              <a:off x="663601" y="-66675"/>
              <a:ext cx="14979069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개발목표 - 기술적 구현 목표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72137" y="4185319"/>
            <a:ext cx="2443147" cy="244314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0433" tIns="80433" rIns="80433" bIns="80433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823819" y="4551235"/>
            <a:ext cx="1739784" cy="1711315"/>
          </a:xfrm>
          <a:custGeom>
            <a:avLst/>
            <a:gdLst/>
            <a:ahLst/>
            <a:cxnLst/>
            <a:rect l="l" t="t" r="r" b="b"/>
            <a:pathLst>
              <a:path w="1739784" h="1711315">
                <a:moveTo>
                  <a:pt x="0" y="0"/>
                </a:moveTo>
                <a:lnTo>
                  <a:pt x="1739784" y="0"/>
                </a:lnTo>
                <a:lnTo>
                  <a:pt x="1739784" y="1711315"/>
                </a:lnTo>
                <a:lnTo>
                  <a:pt x="0" y="171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424398" y="4973505"/>
            <a:ext cx="4151119" cy="7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기술적 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75723" y="3002889"/>
            <a:ext cx="559629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OCR기반 소비 인증 자동화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75723" y="5021723"/>
            <a:ext cx="624547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지도 기반 착한 가게 탐색 시스템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75723" y="6625902"/>
            <a:ext cx="586417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모듈화 및 확장성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5723" y="3876099"/>
            <a:ext cx="6245477" cy="85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영수증</a:t>
            </a:r>
            <a:r>
              <a:rPr lang="en-US" sz="2199" u="none" strike="noStrike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이미지를 자동 분석하여 소비 인증 절차 </a:t>
            </a:r>
          </a:p>
          <a:p>
            <a:pPr algn="l">
              <a:lnSpc>
                <a:spcPts val="3519"/>
              </a:lnSpc>
            </a:pPr>
            <a:r>
              <a:rPr lang="en-US" sz="2199" u="none" strike="noStrike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      간소화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75723" y="5894933"/>
            <a:ext cx="6357167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현재</a:t>
            </a:r>
            <a:r>
              <a:rPr lang="en-US" sz="2299" u="none" strike="noStrike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위치 기반 가게 검색 및 필터링 지원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75723" y="7499112"/>
            <a:ext cx="6508831" cy="9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추후 서비스</a:t>
            </a:r>
            <a:r>
              <a:rPr lang="en-US" sz="2299" u="none" strike="noStrike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확대를 고려한 유연하고 확장 가능한 시스템 설계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04198" y="2767438"/>
            <a:ext cx="0" cy="6490862"/>
          </a:xfrm>
          <a:prstGeom prst="line">
            <a:avLst/>
          </a:prstGeom>
          <a:ln w="38100" cap="flat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472137" y="4185319"/>
            <a:ext cx="2443147" cy="244314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80433" tIns="80433" rIns="80433" bIns="80433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39433" y="1956465"/>
            <a:ext cx="11732003" cy="480892"/>
            <a:chOff x="0" y="0"/>
            <a:chExt cx="15642670" cy="641190"/>
          </a:xfrm>
        </p:grpSpPr>
        <p:sp>
          <p:nvSpPr>
            <p:cNvPr id="8" name="TextBox 8"/>
            <p:cNvSpPr txBox="1"/>
            <p:nvPr/>
          </p:nvSpPr>
          <p:spPr>
            <a:xfrm>
              <a:off x="663601" y="-66675"/>
              <a:ext cx="14979069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개발목표 - 사회적 가치 실현 목표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812756" y="4581998"/>
            <a:ext cx="1761911" cy="1649789"/>
          </a:xfrm>
          <a:custGeom>
            <a:avLst/>
            <a:gdLst/>
            <a:ahLst/>
            <a:cxnLst/>
            <a:rect l="l" t="t" r="r" b="b"/>
            <a:pathLst>
              <a:path w="1761911" h="1649789">
                <a:moveTo>
                  <a:pt x="0" y="0"/>
                </a:moveTo>
                <a:lnTo>
                  <a:pt x="1761910" y="0"/>
                </a:lnTo>
                <a:lnTo>
                  <a:pt x="1761910" y="1649789"/>
                </a:lnTo>
                <a:lnTo>
                  <a:pt x="0" y="1649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424398" y="4973505"/>
            <a:ext cx="4151119" cy="7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사회적 가치 실현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13823" y="2681077"/>
            <a:ext cx="586417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지역 기반 착한 가게 정보 축적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3823" y="4269983"/>
            <a:ext cx="518663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소비 문화 인식 확산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3823" y="5858888"/>
            <a:ext cx="6357167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소비-기부 연결 통한 사회 환원 구조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13823" y="7447794"/>
            <a:ext cx="6357167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선한 영향력 사례의 발굴과 자발적 참여 문화 조성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개발내용-주요기능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1339433" y="3553462"/>
            <a:ext cx="3233148" cy="5704838"/>
            <a:chOff x="0" y="0"/>
            <a:chExt cx="851529" cy="15025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1529" cy="1502509"/>
            </a:xfrm>
            <a:custGeom>
              <a:avLst/>
              <a:gdLst/>
              <a:ahLst/>
              <a:cxnLst/>
              <a:rect l="l" t="t" r="r" b="b"/>
              <a:pathLst>
                <a:path w="851529" h="1502509">
                  <a:moveTo>
                    <a:pt x="59864" y="0"/>
                  </a:moveTo>
                  <a:lnTo>
                    <a:pt x="791665" y="0"/>
                  </a:lnTo>
                  <a:cubicBezTo>
                    <a:pt x="824727" y="0"/>
                    <a:pt x="851529" y="26802"/>
                    <a:pt x="851529" y="59864"/>
                  </a:cubicBezTo>
                  <a:lnTo>
                    <a:pt x="851529" y="1442645"/>
                  </a:lnTo>
                  <a:cubicBezTo>
                    <a:pt x="851529" y="1475707"/>
                    <a:pt x="824727" y="1502509"/>
                    <a:pt x="791665" y="1502509"/>
                  </a:cubicBezTo>
                  <a:lnTo>
                    <a:pt x="59864" y="1502509"/>
                  </a:lnTo>
                  <a:cubicBezTo>
                    <a:pt x="26802" y="1502509"/>
                    <a:pt x="0" y="1475707"/>
                    <a:pt x="0" y="1442645"/>
                  </a:cubicBezTo>
                  <a:lnTo>
                    <a:pt x="0" y="59864"/>
                  </a:lnTo>
                  <a:cubicBezTo>
                    <a:pt x="0" y="26802"/>
                    <a:pt x="26802" y="0"/>
                    <a:pt x="59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51529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25003" y="3915226"/>
            <a:ext cx="971496" cy="97149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28982" y="5461000"/>
            <a:ext cx="26540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2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 소비 인증 기능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481658" y="3553462"/>
            <a:ext cx="3233148" cy="5704838"/>
            <a:chOff x="0" y="0"/>
            <a:chExt cx="851529" cy="15025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1529" cy="1502509"/>
            </a:xfrm>
            <a:custGeom>
              <a:avLst/>
              <a:gdLst/>
              <a:ahLst/>
              <a:cxnLst/>
              <a:rect l="l" t="t" r="r" b="b"/>
              <a:pathLst>
                <a:path w="851529" h="1502509">
                  <a:moveTo>
                    <a:pt x="59864" y="0"/>
                  </a:moveTo>
                  <a:lnTo>
                    <a:pt x="791665" y="0"/>
                  </a:lnTo>
                  <a:cubicBezTo>
                    <a:pt x="824727" y="0"/>
                    <a:pt x="851529" y="26802"/>
                    <a:pt x="851529" y="59864"/>
                  </a:cubicBezTo>
                  <a:lnTo>
                    <a:pt x="851529" y="1442645"/>
                  </a:lnTo>
                  <a:cubicBezTo>
                    <a:pt x="851529" y="1475707"/>
                    <a:pt x="824727" y="1502509"/>
                    <a:pt x="791665" y="1502509"/>
                  </a:cubicBezTo>
                  <a:lnTo>
                    <a:pt x="59864" y="1502509"/>
                  </a:lnTo>
                  <a:cubicBezTo>
                    <a:pt x="26802" y="1502509"/>
                    <a:pt x="0" y="1475707"/>
                    <a:pt x="0" y="1442645"/>
                  </a:cubicBezTo>
                  <a:lnTo>
                    <a:pt x="0" y="59864"/>
                  </a:lnTo>
                  <a:cubicBezTo>
                    <a:pt x="0" y="26802"/>
                    <a:pt x="26802" y="0"/>
                    <a:pt x="59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51529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19681" y="3553462"/>
            <a:ext cx="3233148" cy="5664833"/>
            <a:chOff x="0" y="0"/>
            <a:chExt cx="851529" cy="14919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1529" cy="1491972"/>
            </a:xfrm>
            <a:custGeom>
              <a:avLst/>
              <a:gdLst/>
              <a:ahLst/>
              <a:cxnLst/>
              <a:rect l="l" t="t" r="r" b="b"/>
              <a:pathLst>
                <a:path w="851529" h="1491972">
                  <a:moveTo>
                    <a:pt x="59864" y="0"/>
                  </a:moveTo>
                  <a:lnTo>
                    <a:pt x="791665" y="0"/>
                  </a:lnTo>
                  <a:cubicBezTo>
                    <a:pt x="824727" y="0"/>
                    <a:pt x="851529" y="26802"/>
                    <a:pt x="851529" y="59864"/>
                  </a:cubicBezTo>
                  <a:lnTo>
                    <a:pt x="851529" y="1432109"/>
                  </a:lnTo>
                  <a:cubicBezTo>
                    <a:pt x="851529" y="1465171"/>
                    <a:pt x="824727" y="1491972"/>
                    <a:pt x="791665" y="1491972"/>
                  </a:cubicBezTo>
                  <a:lnTo>
                    <a:pt x="59864" y="1491972"/>
                  </a:lnTo>
                  <a:cubicBezTo>
                    <a:pt x="26802" y="1491972"/>
                    <a:pt x="0" y="1465171"/>
                    <a:pt x="0" y="1432109"/>
                  </a:cubicBezTo>
                  <a:lnTo>
                    <a:pt x="0" y="59864"/>
                  </a:lnTo>
                  <a:cubicBezTo>
                    <a:pt x="0" y="26802"/>
                    <a:pt x="26802" y="0"/>
                    <a:pt x="59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51529" cy="1539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57705" y="3553462"/>
            <a:ext cx="3233148" cy="5704838"/>
            <a:chOff x="0" y="0"/>
            <a:chExt cx="851529" cy="150250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1529" cy="1502509"/>
            </a:xfrm>
            <a:custGeom>
              <a:avLst/>
              <a:gdLst/>
              <a:ahLst/>
              <a:cxnLst/>
              <a:rect l="l" t="t" r="r" b="b"/>
              <a:pathLst>
                <a:path w="851529" h="1502509">
                  <a:moveTo>
                    <a:pt x="59864" y="0"/>
                  </a:moveTo>
                  <a:lnTo>
                    <a:pt x="791665" y="0"/>
                  </a:lnTo>
                  <a:cubicBezTo>
                    <a:pt x="824727" y="0"/>
                    <a:pt x="851529" y="26802"/>
                    <a:pt x="851529" y="59864"/>
                  </a:cubicBezTo>
                  <a:lnTo>
                    <a:pt x="851529" y="1442645"/>
                  </a:lnTo>
                  <a:cubicBezTo>
                    <a:pt x="851529" y="1475707"/>
                    <a:pt x="824727" y="1502509"/>
                    <a:pt x="791665" y="1502509"/>
                  </a:cubicBezTo>
                  <a:lnTo>
                    <a:pt x="59864" y="1502509"/>
                  </a:lnTo>
                  <a:cubicBezTo>
                    <a:pt x="26802" y="1502509"/>
                    <a:pt x="0" y="1475707"/>
                    <a:pt x="0" y="1442645"/>
                  </a:cubicBezTo>
                  <a:lnTo>
                    <a:pt x="0" y="59864"/>
                  </a:lnTo>
                  <a:cubicBezTo>
                    <a:pt x="0" y="26802"/>
                    <a:pt x="26802" y="0"/>
                    <a:pt x="59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51529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62149" y="3915226"/>
            <a:ext cx="971496" cy="97149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750508" y="3915226"/>
            <a:ext cx="971496" cy="97149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888531" y="3915226"/>
            <a:ext cx="971496" cy="97149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10282" y="7101205"/>
            <a:ext cx="2818851" cy="15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영수증 업로드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인증 확인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인증 성공시 리뷰 가능 및포인트 획득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리워드 기능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832455" y="5461000"/>
            <a:ext cx="265405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3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리뷰 기능 및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3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리워드 제공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67331" y="7101205"/>
            <a:ext cx="2818851" cy="188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업종별/위치기반/최신등록 가게 리스트 제공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계절이나 사회적 분위기에 따른 배너 강조기능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지도 기반 기능 으로 주변 가게 추천 및 경로 안내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46405" y="5461000"/>
            <a:ext cx="265405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22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선행가게 리스트 및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2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탐색 기능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964853" y="7101205"/>
            <a:ext cx="2818851" cy="94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자유게시판과 제보게시판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제공(좋아요/싫어요/댓글/공유 기능 포함)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81555" y="5492750"/>
            <a:ext cx="265405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22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커뮤니티 기반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2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소통기능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86405" y="7101205"/>
            <a:ext cx="2818851" cy="125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 인증 완료한 사용자 대상 리뷰작성 기능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리뷰 작성 완료시 포인트 획득 기능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개발내용-주요기능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3387302" y="3553462"/>
            <a:ext cx="3233148" cy="5704838"/>
            <a:chOff x="0" y="0"/>
            <a:chExt cx="851529" cy="15025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1529" cy="1502509"/>
            </a:xfrm>
            <a:custGeom>
              <a:avLst/>
              <a:gdLst/>
              <a:ahLst/>
              <a:cxnLst/>
              <a:rect l="l" t="t" r="r" b="b"/>
              <a:pathLst>
                <a:path w="851529" h="1502509">
                  <a:moveTo>
                    <a:pt x="59864" y="0"/>
                  </a:moveTo>
                  <a:lnTo>
                    <a:pt x="791665" y="0"/>
                  </a:lnTo>
                  <a:cubicBezTo>
                    <a:pt x="824727" y="0"/>
                    <a:pt x="851529" y="26802"/>
                    <a:pt x="851529" y="59864"/>
                  </a:cubicBezTo>
                  <a:lnTo>
                    <a:pt x="851529" y="1442645"/>
                  </a:lnTo>
                  <a:cubicBezTo>
                    <a:pt x="851529" y="1475707"/>
                    <a:pt x="824727" y="1502509"/>
                    <a:pt x="791665" y="1502509"/>
                  </a:cubicBezTo>
                  <a:lnTo>
                    <a:pt x="59864" y="1502509"/>
                  </a:lnTo>
                  <a:cubicBezTo>
                    <a:pt x="26802" y="1502509"/>
                    <a:pt x="0" y="1475707"/>
                    <a:pt x="0" y="1442645"/>
                  </a:cubicBezTo>
                  <a:lnTo>
                    <a:pt x="0" y="59864"/>
                  </a:lnTo>
                  <a:cubicBezTo>
                    <a:pt x="0" y="26802"/>
                    <a:pt x="26802" y="0"/>
                    <a:pt x="59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51529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372871" y="3915226"/>
            <a:ext cx="971496" cy="97149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5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676850" y="5461000"/>
            <a:ext cx="265405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22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 제보 기반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2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가게 등록 시스템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529526" y="3553462"/>
            <a:ext cx="3233148" cy="5704838"/>
            <a:chOff x="0" y="0"/>
            <a:chExt cx="851529" cy="15025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1529" cy="1502509"/>
            </a:xfrm>
            <a:custGeom>
              <a:avLst/>
              <a:gdLst/>
              <a:ahLst/>
              <a:cxnLst/>
              <a:rect l="l" t="t" r="r" b="b"/>
              <a:pathLst>
                <a:path w="851529" h="1502509">
                  <a:moveTo>
                    <a:pt x="59864" y="0"/>
                  </a:moveTo>
                  <a:lnTo>
                    <a:pt x="791665" y="0"/>
                  </a:lnTo>
                  <a:cubicBezTo>
                    <a:pt x="824727" y="0"/>
                    <a:pt x="851529" y="26802"/>
                    <a:pt x="851529" y="59864"/>
                  </a:cubicBezTo>
                  <a:lnTo>
                    <a:pt x="851529" y="1442645"/>
                  </a:lnTo>
                  <a:cubicBezTo>
                    <a:pt x="851529" y="1475707"/>
                    <a:pt x="824727" y="1502509"/>
                    <a:pt x="791665" y="1502509"/>
                  </a:cubicBezTo>
                  <a:lnTo>
                    <a:pt x="59864" y="1502509"/>
                  </a:lnTo>
                  <a:cubicBezTo>
                    <a:pt x="26802" y="1502509"/>
                    <a:pt x="0" y="1475707"/>
                    <a:pt x="0" y="1442645"/>
                  </a:cubicBezTo>
                  <a:lnTo>
                    <a:pt x="0" y="59864"/>
                  </a:lnTo>
                  <a:cubicBezTo>
                    <a:pt x="0" y="26802"/>
                    <a:pt x="26802" y="0"/>
                    <a:pt x="59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51529" cy="1550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67550" y="3553462"/>
            <a:ext cx="3233148" cy="5664833"/>
            <a:chOff x="0" y="0"/>
            <a:chExt cx="851529" cy="14919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1529" cy="1491972"/>
            </a:xfrm>
            <a:custGeom>
              <a:avLst/>
              <a:gdLst/>
              <a:ahLst/>
              <a:cxnLst/>
              <a:rect l="l" t="t" r="r" b="b"/>
              <a:pathLst>
                <a:path w="851529" h="1491972">
                  <a:moveTo>
                    <a:pt x="59864" y="0"/>
                  </a:moveTo>
                  <a:lnTo>
                    <a:pt x="791665" y="0"/>
                  </a:lnTo>
                  <a:cubicBezTo>
                    <a:pt x="824727" y="0"/>
                    <a:pt x="851529" y="26802"/>
                    <a:pt x="851529" y="59864"/>
                  </a:cubicBezTo>
                  <a:lnTo>
                    <a:pt x="851529" y="1432109"/>
                  </a:lnTo>
                  <a:cubicBezTo>
                    <a:pt x="851529" y="1465171"/>
                    <a:pt x="824727" y="1491972"/>
                    <a:pt x="791665" y="1491972"/>
                  </a:cubicBezTo>
                  <a:lnTo>
                    <a:pt x="59864" y="1491972"/>
                  </a:lnTo>
                  <a:cubicBezTo>
                    <a:pt x="26802" y="1491972"/>
                    <a:pt x="0" y="1465171"/>
                    <a:pt x="0" y="1432109"/>
                  </a:cubicBezTo>
                  <a:lnTo>
                    <a:pt x="0" y="59864"/>
                  </a:lnTo>
                  <a:cubicBezTo>
                    <a:pt x="0" y="26802"/>
                    <a:pt x="26802" y="0"/>
                    <a:pt x="59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8BE64">
                  <a:alpha val="32941"/>
                </a:srgbClr>
              </a:solidFill>
              <a:prstDash val="lgDash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51529" cy="1539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10018" y="3915226"/>
            <a:ext cx="971496" cy="97149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6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798376" y="3915226"/>
            <a:ext cx="971496" cy="97149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7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558150" y="7101205"/>
            <a:ext cx="2818851" cy="188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 spc="-12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 제보 기반으로 가게등록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 spc="-12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일정기간 커뮤니티 내  반응 수집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 spc="-12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특정 기준 충족시 심사 대상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 spc="-12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관리자 최종 승인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80324" y="5461000"/>
            <a:ext cx="265405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3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게임요소를 활용한 기부 시스템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15200" y="7101205"/>
            <a:ext cx="2818851" cy="188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업종별/위치기반/최신등록 가게 리스트 제공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계절이나 사회적 분위기에 따른 배너 강조기능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지도 기반 기능 으로 주변 가게 추천 및 경로 안내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94274" y="5461000"/>
            <a:ext cx="26540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22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마이페이지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86340" y="7101205"/>
            <a:ext cx="2818851" cy="15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사용자애개 부여된 포인트로 캐릭터 육성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특정 구간 도달시 캐릭터 성장</a:t>
            </a:r>
          </a:p>
          <a:p>
            <a:pPr marL="388641" lvl="1" indent="-19432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육성이 완료 후 기부연계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유스케이스 다이어그램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4234291" y="2628841"/>
            <a:ext cx="9819419" cy="7254132"/>
          </a:xfrm>
          <a:custGeom>
            <a:avLst/>
            <a:gdLst/>
            <a:ahLst/>
            <a:cxnLst/>
            <a:rect l="l" t="t" r="r" b="b"/>
            <a:pathLst>
              <a:path w="9819419" h="7254132">
                <a:moveTo>
                  <a:pt x="0" y="0"/>
                </a:moveTo>
                <a:lnTo>
                  <a:pt x="9819418" y="0"/>
                </a:lnTo>
                <a:lnTo>
                  <a:pt x="9819418" y="7254132"/>
                </a:lnTo>
                <a:lnTo>
                  <a:pt x="0" y="7254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블록 다이어그램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2815390" y="2872968"/>
            <a:ext cx="12657219" cy="6385332"/>
          </a:xfrm>
          <a:custGeom>
            <a:avLst/>
            <a:gdLst/>
            <a:ahLst/>
            <a:cxnLst/>
            <a:rect l="l" t="t" r="r" b="b"/>
            <a:pathLst>
              <a:path w="12657219" h="6385332">
                <a:moveTo>
                  <a:pt x="0" y="0"/>
                </a:moveTo>
                <a:lnTo>
                  <a:pt x="12657220" y="0"/>
                </a:lnTo>
                <a:lnTo>
                  <a:pt x="12657220" y="6385332"/>
                </a:lnTo>
                <a:lnTo>
                  <a:pt x="0" y="638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시퀀스 다이어그램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3374226" y="2690370"/>
            <a:ext cx="11539548" cy="7183368"/>
          </a:xfrm>
          <a:custGeom>
            <a:avLst/>
            <a:gdLst/>
            <a:ahLst/>
            <a:cxnLst/>
            <a:rect l="l" t="t" r="r" b="b"/>
            <a:pathLst>
              <a:path w="11539548" h="7183368">
                <a:moveTo>
                  <a:pt x="0" y="0"/>
                </a:moveTo>
                <a:lnTo>
                  <a:pt x="11539548" y="0"/>
                </a:lnTo>
                <a:lnTo>
                  <a:pt x="11539548" y="7183369"/>
                </a:lnTo>
                <a:lnTo>
                  <a:pt x="0" y="71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개발환경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1744856" y="2762868"/>
            <a:ext cx="5691973" cy="6495432"/>
          </a:xfrm>
          <a:custGeom>
            <a:avLst/>
            <a:gdLst/>
            <a:ahLst/>
            <a:cxnLst/>
            <a:rect l="l" t="t" r="r" b="b"/>
            <a:pathLst>
              <a:path w="5691973" h="6495432">
                <a:moveTo>
                  <a:pt x="0" y="0"/>
                </a:moveTo>
                <a:lnTo>
                  <a:pt x="5691974" y="0"/>
                </a:lnTo>
                <a:lnTo>
                  <a:pt x="5691974" y="6495432"/>
                </a:lnTo>
                <a:lnTo>
                  <a:pt x="0" y="6495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04.목표 및 개발내용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9426" y="2823845"/>
            <a:ext cx="9419874" cy="643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 spc="-2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Frontend : React</a:t>
            </a:r>
          </a:p>
          <a:p>
            <a:pPr algn="l">
              <a:lnSpc>
                <a:spcPts val="3379"/>
              </a:lnSpc>
            </a:pPr>
            <a:endParaRPr lang="en-US" sz="2599" spc="-25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 spc="-2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Design : Figma, Creatie</a:t>
            </a:r>
          </a:p>
          <a:p>
            <a:pPr algn="l">
              <a:lnSpc>
                <a:spcPts val="3379"/>
              </a:lnSpc>
            </a:pPr>
            <a:endParaRPr lang="en-US" sz="2599" spc="-25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 spc="-2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Backend : Spring Boot</a:t>
            </a:r>
          </a:p>
          <a:p>
            <a:pPr algn="l">
              <a:lnSpc>
                <a:spcPts val="3379"/>
              </a:lnSpc>
            </a:pPr>
            <a:endParaRPr lang="en-US" sz="2599" spc="-25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 spc="-2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Database : MySQL</a:t>
            </a:r>
          </a:p>
          <a:p>
            <a:pPr algn="l">
              <a:lnSpc>
                <a:spcPts val="3379"/>
              </a:lnSpc>
            </a:pPr>
            <a:endParaRPr lang="en-US" sz="2599" spc="-25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 spc="-2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OCR : Microsoft Azure OCR</a:t>
            </a:r>
          </a:p>
          <a:p>
            <a:pPr algn="l">
              <a:lnSpc>
                <a:spcPts val="3379"/>
              </a:lnSpc>
            </a:pPr>
            <a:endParaRPr lang="en-US" sz="2599" spc="-25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 spc="-2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Deployment: Docker**,** AWS Elasticbeanstalk, Github Action</a:t>
            </a:r>
          </a:p>
          <a:p>
            <a:pPr algn="l">
              <a:lnSpc>
                <a:spcPts val="3379"/>
              </a:lnSpc>
            </a:pPr>
            <a:endParaRPr lang="en-US" sz="2599" spc="-25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561337" lvl="1" indent="-280669" algn="l">
              <a:lnSpc>
                <a:spcPts val="3379"/>
              </a:lnSpc>
              <a:buFont typeface="Arial"/>
              <a:buChar char="•"/>
            </a:pPr>
            <a:r>
              <a:rPr lang="en-US" sz="2599" spc="-25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협업 툴 : Notion, Slack, Github</a:t>
            </a:r>
          </a:p>
          <a:p>
            <a:pPr algn="l">
              <a:lnSpc>
                <a:spcPts val="3379"/>
              </a:lnSpc>
            </a:pPr>
            <a:endParaRPr lang="en-US" sz="2599" spc="-25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543720" y="2360229"/>
          <a:ext cx="7715581" cy="6898072"/>
        </p:xfrm>
        <a:graphic>
          <a:graphicData uri="http://schemas.openxmlformats.org/drawingml/2006/table">
            <a:tbl>
              <a:tblPr/>
              <a:tblGrid>
                <a:gridCol w="5784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56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01.프로젝트개요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546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02.개발 배경 및 필요성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546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03.선행기술 및 사례분석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56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04.목표 및 개발 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56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05.대안도출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568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06.구현계획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5616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07.설계의 현실적 제한 요소(제약조건)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5546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08.기대효과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5546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09.추진일정 및 참고문헌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525"/>
            <a:ext cx="8773107" cy="10277475"/>
            <a:chOff x="0" y="0"/>
            <a:chExt cx="2310613" cy="27068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10613" cy="2706825"/>
            </a:xfrm>
            <a:custGeom>
              <a:avLst/>
              <a:gdLst/>
              <a:ahLst/>
              <a:cxnLst/>
              <a:rect l="l" t="t" r="r" b="b"/>
              <a:pathLst>
                <a:path w="2310613" h="2706825">
                  <a:moveTo>
                    <a:pt x="0" y="0"/>
                  </a:moveTo>
                  <a:lnTo>
                    <a:pt x="2310613" y="0"/>
                  </a:lnTo>
                  <a:lnTo>
                    <a:pt x="2310613" y="2706825"/>
                  </a:lnTo>
                  <a:lnTo>
                    <a:pt x="0" y="2706825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10613" cy="2754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47130" y="5360679"/>
            <a:ext cx="7675533" cy="4356994"/>
          </a:xfrm>
          <a:custGeom>
            <a:avLst/>
            <a:gdLst/>
            <a:ahLst/>
            <a:cxnLst/>
            <a:rect l="l" t="t" r="r" b="b"/>
            <a:pathLst>
              <a:path w="7675533" h="4356994">
                <a:moveTo>
                  <a:pt x="0" y="0"/>
                </a:moveTo>
                <a:lnTo>
                  <a:pt x="7675534" y="0"/>
                </a:lnTo>
                <a:lnTo>
                  <a:pt x="7675534" y="4356994"/>
                </a:lnTo>
                <a:lnTo>
                  <a:pt x="0" y="435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543720" y="923925"/>
            <a:ext cx="771558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11732003" cy="480892"/>
            <a:chOff x="0" y="0"/>
            <a:chExt cx="15642670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4979069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소비 인증 방식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TextBox 8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05.대안도출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757958" y="2662238"/>
          <a:ext cx="15501342" cy="3095624"/>
        </p:xfrm>
        <a:graphic>
          <a:graphicData uri="http://schemas.openxmlformats.org/drawingml/2006/table">
            <a:tbl>
              <a:tblPr/>
              <a:tblGrid>
                <a:gridCol w="2054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7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1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1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3906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방식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성격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장점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단점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선택여부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906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OCR인증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자동화 중심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사용성 높음, 자동화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인식 정확도 이슈, 포맷 다양성 대응 필요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906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QR 코드 인증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오프라인 인프라 기반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빠르고 정확한 인증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가게 협조 필요, 설치/관리 부담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추후 고려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906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수기 입력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수동 입력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구현 간단, 테스트 용이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신뢰도 낮고 오류 가능성 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제외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1757958" y="3448674"/>
            <a:ext cx="15501342" cy="761376"/>
            <a:chOff x="0" y="0"/>
            <a:chExt cx="4082658" cy="2005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82658" cy="200527"/>
            </a:xfrm>
            <a:custGeom>
              <a:avLst/>
              <a:gdLst/>
              <a:ahLst/>
              <a:cxnLst/>
              <a:rect l="l" t="t" r="r" b="b"/>
              <a:pathLst>
                <a:path w="4082658" h="200527">
                  <a:moveTo>
                    <a:pt x="8490" y="0"/>
                  </a:moveTo>
                  <a:lnTo>
                    <a:pt x="4074168" y="0"/>
                  </a:lnTo>
                  <a:cubicBezTo>
                    <a:pt x="4078857" y="0"/>
                    <a:pt x="4082658" y="3801"/>
                    <a:pt x="4082658" y="8490"/>
                  </a:cubicBezTo>
                  <a:lnTo>
                    <a:pt x="4082658" y="192037"/>
                  </a:lnTo>
                  <a:cubicBezTo>
                    <a:pt x="4082658" y="196726"/>
                    <a:pt x="4078857" y="200527"/>
                    <a:pt x="4074168" y="200527"/>
                  </a:cubicBezTo>
                  <a:lnTo>
                    <a:pt x="8490" y="200527"/>
                  </a:lnTo>
                  <a:cubicBezTo>
                    <a:pt x="3801" y="200527"/>
                    <a:pt x="0" y="196726"/>
                    <a:pt x="0" y="192037"/>
                  </a:cubicBezTo>
                  <a:lnTo>
                    <a:pt x="0" y="8490"/>
                  </a:lnTo>
                  <a:cubicBezTo>
                    <a:pt x="0" y="3801"/>
                    <a:pt x="3801" y="0"/>
                    <a:pt x="8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4082658" cy="295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757958" y="3764762"/>
            <a:ext cx="723434" cy="3552112"/>
          </a:xfrm>
          <a:prstGeom prst="line">
            <a:avLst/>
          </a:prstGeom>
          <a:ln w="85725" cap="flat">
            <a:solidFill>
              <a:srgbClr val="FF3131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3749092" y="7024687"/>
            <a:ext cx="11519074" cy="178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392" spc="-2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“OCR 인증은 사용자 편의성과 자동화 가능성을 고려해 선택하였으며,</a:t>
            </a:r>
          </a:p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392" spc="-2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</a:t>
            </a:r>
          </a:p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392" spc="-217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다양한 포맷 대응과 정확도 보완을 후처리로 해결할 계획”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11732003" cy="480892"/>
            <a:chOff x="0" y="0"/>
            <a:chExt cx="15642670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4979069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가게 등록 방식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TextBox 8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05.대안도출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757958" y="2591213"/>
          <a:ext cx="15501342" cy="5125720"/>
        </p:xfrm>
        <a:graphic>
          <a:graphicData uri="http://schemas.openxmlformats.org/drawingml/2006/table">
            <a:tbl>
              <a:tblPr/>
              <a:tblGrid>
                <a:gridCol w="213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9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1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1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296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방식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성격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장점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단점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선택여부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536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제보 &amp;커뮤니티 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투표 &amp; 관리자 승인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분산 참여 기반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신뢰성과 자율성 균형, 커뮤니티 활성화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절차 복잡, 등록 속도 느림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123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관리자 전수 등록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중앙 집중형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정보 신뢰도 높음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노동집약적, 확장성 낮음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제외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123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외부 데이터 크롤링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자동화 기반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빠른 데이터 확보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정확도·최신성 보장 어려움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제외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1757958" y="3373764"/>
            <a:ext cx="15501342" cy="2070943"/>
            <a:chOff x="0" y="0"/>
            <a:chExt cx="4082658" cy="5454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82658" cy="545434"/>
            </a:xfrm>
            <a:custGeom>
              <a:avLst/>
              <a:gdLst/>
              <a:ahLst/>
              <a:cxnLst/>
              <a:rect l="l" t="t" r="r" b="b"/>
              <a:pathLst>
                <a:path w="4082658" h="545434">
                  <a:moveTo>
                    <a:pt x="8490" y="0"/>
                  </a:moveTo>
                  <a:lnTo>
                    <a:pt x="4074168" y="0"/>
                  </a:lnTo>
                  <a:cubicBezTo>
                    <a:pt x="4078857" y="0"/>
                    <a:pt x="4082658" y="3801"/>
                    <a:pt x="4082658" y="8490"/>
                  </a:cubicBezTo>
                  <a:lnTo>
                    <a:pt x="4082658" y="536943"/>
                  </a:lnTo>
                  <a:cubicBezTo>
                    <a:pt x="4082658" y="541632"/>
                    <a:pt x="4078857" y="545434"/>
                    <a:pt x="4074168" y="545434"/>
                  </a:cubicBezTo>
                  <a:lnTo>
                    <a:pt x="8490" y="545434"/>
                  </a:lnTo>
                  <a:cubicBezTo>
                    <a:pt x="3801" y="545434"/>
                    <a:pt x="0" y="541632"/>
                    <a:pt x="0" y="536943"/>
                  </a:cubicBezTo>
                  <a:lnTo>
                    <a:pt x="0" y="8490"/>
                  </a:lnTo>
                  <a:cubicBezTo>
                    <a:pt x="0" y="3801"/>
                    <a:pt x="3801" y="0"/>
                    <a:pt x="8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4082658" cy="640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757958" y="4409236"/>
            <a:ext cx="0" cy="3720182"/>
          </a:xfrm>
          <a:prstGeom prst="line">
            <a:avLst/>
          </a:prstGeom>
          <a:ln w="85725" cap="flat">
            <a:solidFill>
              <a:srgbClr val="FF3131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742032" y="8257762"/>
            <a:ext cx="14135100" cy="58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392" spc="-20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“플랫폼 신뢰성과 커뮤니티 활성화를 동시에 확보하기 위해 사용자 참여형 구조 채택”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11732003" cy="480892"/>
            <a:chOff x="0" y="0"/>
            <a:chExt cx="15642670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4979069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기여도 및 점수 산정 방식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TextBox 8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05.대안도출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757958" y="2733654"/>
          <a:ext cx="15501342" cy="4312920"/>
        </p:xfrm>
        <a:graphic>
          <a:graphicData uri="http://schemas.openxmlformats.org/drawingml/2006/table">
            <a:tbl>
              <a:tblPr/>
              <a:tblGrid>
                <a:gridCol w="2645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1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1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324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방식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성격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장점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단점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선택여부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178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지역 기반 가중치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사회적 맥락 반영형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사회적 가치 반영, 지역 격차 해소 기여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위치 인증 필요, 계산 구조 복잡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4178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단순 고정 점수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정량 중심 단순 구조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구현 단순, 사용자 이해 쉬움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사회적 의미 반영 부족, 동기 약함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제외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4178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활동 지속성 기반 보상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반복 유도형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장기 참여 유도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초기 사용자 불리, 설계 복잡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보조 고려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1757958" y="3502242"/>
            <a:ext cx="15501342" cy="1223576"/>
            <a:chOff x="0" y="0"/>
            <a:chExt cx="4082658" cy="3222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82658" cy="322259"/>
            </a:xfrm>
            <a:custGeom>
              <a:avLst/>
              <a:gdLst/>
              <a:ahLst/>
              <a:cxnLst/>
              <a:rect l="l" t="t" r="r" b="b"/>
              <a:pathLst>
                <a:path w="4082658" h="322259">
                  <a:moveTo>
                    <a:pt x="8490" y="0"/>
                  </a:moveTo>
                  <a:lnTo>
                    <a:pt x="4074168" y="0"/>
                  </a:lnTo>
                  <a:cubicBezTo>
                    <a:pt x="4078857" y="0"/>
                    <a:pt x="4082658" y="3801"/>
                    <a:pt x="4082658" y="8490"/>
                  </a:cubicBezTo>
                  <a:lnTo>
                    <a:pt x="4082658" y="313768"/>
                  </a:lnTo>
                  <a:cubicBezTo>
                    <a:pt x="4082658" y="316020"/>
                    <a:pt x="4081764" y="318180"/>
                    <a:pt x="4080171" y="319772"/>
                  </a:cubicBezTo>
                  <a:cubicBezTo>
                    <a:pt x="4078579" y="321364"/>
                    <a:pt x="4076419" y="322259"/>
                    <a:pt x="4074168" y="322259"/>
                  </a:cubicBezTo>
                  <a:lnTo>
                    <a:pt x="8490" y="322259"/>
                  </a:lnTo>
                  <a:cubicBezTo>
                    <a:pt x="3801" y="322259"/>
                    <a:pt x="0" y="318457"/>
                    <a:pt x="0" y="313768"/>
                  </a:cubicBezTo>
                  <a:lnTo>
                    <a:pt x="0" y="8490"/>
                  </a:lnTo>
                  <a:cubicBezTo>
                    <a:pt x="0" y="3801"/>
                    <a:pt x="3801" y="0"/>
                    <a:pt x="8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4082658" cy="41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757958" y="4263619"/>
            <a:ext cx="0" cy="3657906"/>
          </a:xfrm>
          <a:prstGeom prst="line">
            <a:avLst/>
          </a:prstGeom>
          <a:ln w="85725" cap="flat">
            <a:solidFill>
              <a:srgbClr val="FF3131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383706" y="7820004"/>
            <a:ext cx="14249846" cy="58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39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“지역적 맥락과 사회적 가치를 반영할 수 있는 점수 배율 체계를 중심으로 채택”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24398" y="1074277"/>
            <a:ext cx="1294659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11732003" cy="480892"/>
            <a:chOff x="0" y="0"/>
            <a:chExt cx="15642670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4979069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배포 및 인프라 구성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TextBox 8"/>
          <p:cNvSpPr txBox="1"/>
          <p:nvPr/>
        </p:nvSpPr>
        <p:spPr>
          <a:xfrm>
            <a:off x="1197103" y="795626"/>
            <a:ext cx="322729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05.대안도출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757958" y="3581400"/>
          <a:ext cx="15501342" cy="3133544"/>
        </p:xfrm>
        <a:graphic>
          <a:graphicData uri="http://schemas.openxmlformats.org/drawingml/2006/table">
            <a:tbl>
              <a:tblPr/>
              <a:tblGrid>
                <a:gridCol w="2645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1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1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3884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방식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성격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장점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단점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선택여부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158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AWS Elastic Beanstalk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자동화된 관리형 플랫폼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자동 빌드/배포/스케일링 지원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커스터마이징 제약 일부 존재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158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AWS EC2 수동 배포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수동 관리형 인프라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설정 자유도 높음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운영 복잡도 및 관리 부담 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제외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1757958" y="4313380"/>
            <a:ext cx="15501342" cy="1223576"/>
            <a:chOff x="0" y="0"/>
            <a:chExt cx="4082658" cy="3222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82658" cy="322259"/>
            </a:xfrm>
            <a:custGeom>
              <a:avLst/>
              <a:gdLst/>
              <a:ahLst/>
              <a:cxnLst/>
              <a:rect l="l" t="t" r="r" b="b"/>
              <a:pathLst>
                <a:path w="4082658" h="322259">
                  <a:moveTo>
                    <a:pt x="8490" y="0"/>
                  </a:moveTo>
                  <a:lnTo>
                    <a:pt x="4074168" y="0"/>
                  </a:lnTo>
                  <a:cubicBezTo>
                    <a:pt x="4078857" y="0"/>
                    <a:pt x="4082658" y="3801"/>
                    <a:pt x="4082658" y="8490"/>
                  </a:cubicBezTo>
                  <a:lnTo>
                    <a:pt x="4082658" y="313768"/>
                  </a:lnTo>
                  <a:cubicBezTo>
                    <a:pt x="4082658" y="316020"/>
                    <a:pt x="4081764" y="318180"/>
                    <a:pt x="4080171" y="319772"/>
                  </a:cubicBezTo>
                  <a:cubicBezTo>
                    <a:pt x="4078579" y="321364"/>
                    <a:pt x="4076419" y="322259"/>
                    <a:pt x="4074168" y="322259"/>
                  </a:cubicBezTo>
                  <a:lnTo>
                    <a:pt x="8490" y="322259"/>
                  </a:lnTo>
                  <a:cubicBezTo>
                    <a:pt x="3801" y="322259"/>
                    <a:pt x="0" y="318457"/>
                    <a:pt x="0" y="313768"/>
                  </a:cubicBezTo>
                  <a:lnTo>
                    <a:pt x="0" y="8490"/>
                  </a:lnTo>
                  <a:cubicBezTo>
                    <a:pt x="0" y="3801"/>
                    <a:pt x="3801" y="0"/>
                    <a:pt x="8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4082658" cy="41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757958" y="4694101"/>
            <a:ext cx="0" cy="3227423"/>
          </a:xfrm>
          <a:prstGeom prst="line">
            <a:avLst/>
          </a:prstGeom>
          <a:ln w="85725" cap="flat">
            <a:solidFill>
              <a:srgbClr val="FF3131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524981" y="7781925"/>
            <a:ext cx="13967296" cy="58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392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“지속적 배포와 유지보수 편의를 위해 자동화된 Beanstalk 기반 구조를 선택”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186078" y="1074277"/>
            <a:ext cx="1418491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기능별 구현계획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6600479" y="3562677"/>
            <a:ext cx="4609372" cy="3846730"/>
          </a:xfrm>
          <a:custGeom>
            <a:avLst/>
            <a:gdLst/>
            <a:ahLst/>
            <a:cxnLst/>
            <a:rect l="l" t="t" r="r" b="b"/>
            <a:pathLst>
              <a:path w="4609372" h="3846730">
                <a:moveTo>
                  <a:pt x="0" y="0"/>
                </a:moveTo>
                <a:lnTo>
                  <a:pt x="4609372" y="0"/>
                </a:lnTo>
                <a:lnTo>
                  <a:pt x="4609372" y="3846730"/>
                </a:lnTo>
                <a:lnTo>
                  <a:pt x="0" y="3846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71138" y="3551715"/>
            <a:ext cx="5438684" cy="213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677" lvl="1" indent="-273839" algn="l">
              <a:lnSpc>
                <a:spcPts val="4287"/>
              </a:lnSpc>
              <a:buFont typeface="Arial"/>
              <a:buChar char="•"/>
            </a:pPr>
            <a:r>
              <a:rPr lang="en-US" sz="2536" spc="-21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Microsoft Azure OCR</a:t>
            </a:r>
          </a:p>
          <a:p>
            <a:pPr marL="547677" lvl="1" indent="-273839" algn="l">
              <a:lnSpc>
                <a:spcPts val="4287"/>
              </a:lnSpc>
              <a:buFont typeface="Arial"/>
              <a:buChar char="•"/>
            </a:pPr>
            <a:r>
              <a:rPr lang="en-US" sz="2536" spc="-21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정규식 필터링 → 상호명·날짜·금액 추출</a:t>
            </a:r>
          </a:p>
          <a:p>
            <a:pPr marL="547677" lvl="1" indent="-273839" algn="l">
              <a:lnSpc>
                <a:spcPts val="4287"/>
              </a:lnSpc>
              <a:buFont typeface="Arial"/>
              <a:buChar char="•"/>
            </a:pPr>
            <a:r>
              <a:rPr lang="en-US" sz="2536" spc="-21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이미지 업로드 UI (React)</a:t>
            </a:r>
          </a:p>
          <a:p>
            <a:pPr marL="547677" lvl="1" indent="-273839" algn="l">
              <a:lnSpc>
                <a:spcPts val="4287"/>
              </a:lnSpc>
              <a:buFont typeface="Arial"/>
              <a:buChar char="•"/>
            </a:pPr>
            <a:r>
              <a:rPr lang="en-US" sz="2536" spc="-21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백엔드 OCR 처리 (Spring Boot)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1138" y="3150629"/>
            <a:ext cx="2372045" cy="42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3005" spc="-243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소비 인증 (OCR)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25842" y="3131579"/>
            <a:ext cx="1338504" cy="43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899" spc="-234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공유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1138" y="6596963"/>
            <a:ext cx="1387133" cy="42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3005" spc="-243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가게 등록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25842" y="6598742"/>
            <a:ext cx="1654782" cy="43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899" spc="-234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점수 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1138" y="7002076"/>
            <a:ext cx="5838128" cy="157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678" lvl="1" indent="-273839" algn="l">
              <a:lnSpc>
                <a:spcPts val="4287"/>
              </a:lnSpc>
              <a:buFont typeface="Arial"/>
              <a:buChar char="•"/>
            </a:pPr>
            <a:r>
              <a:rPr lang="en-US" sz="2536" spc="-21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 제보 → 커뮤니티 투표</a:t>
            </a:r>
          </a:p>
          <a:p>
            <a:pPr marL="547678" lvl="1" indent="-273839" algn="l">
              <a:lnSpc>
                <a:spcPts val="4287"/>
              </a:lnSpc>
              <a:buFont typeface="Arial"/>
              <a:buChar char="•"/>
            </a:pPr>
            <a:r>
              <a:rPr lang="en-US" sz="2536" spc="-21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관리자 승인 절차</a:t>
            </a:r>
          </a:p>
          <a:p>
            <a:pPr marL="547678" lvl="1" indent="-273839" algn="l">
              <a:lnSpc>
                <a:spcPts val="4287"/>
              </a:lnSpc>
              <a:spcBef>
                <a:spcPct val="0"/>
              </a:spcBef>
              <a:buFont typeface="Arial"/>
              <a:buChar char="•"/>
            </a:pPr>
            <a:r>
              <a:rPr lang="en-US" sz="2536" spc="-21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MySQL 기반 저장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25842" y="7010456"/>
            <a:ext cx="5633458" cy="204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478" lvl="1" indent="-264239" algn="l">
              <a:lnSpc>
                <a:spcPts val="4136"/>
              </a:lnSpc>
              <a:buFont typeface="Arial"/>
              <a:buChar char="•"/>
            </a:pPr>
            <a:r>
              <a:rPr lang="en-US" sz="2447" spc="-21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 위치 기반 GPS 인증 적용</a:t>
            </a:r>
          </a:p>
          <a:p>
            <a:pPr marL="528478" lvl="1" indent="-264239" algn="l">
              <a:lnSpc>
                <a:spcPts val="4136"/>
              </a:lnSpc>
              <a:buFont typeface="Arial"/>
              <a:buChar char="•"/>
            </a:pPr>
            <a:r>
              <a:rPr lang="en-US" sz="2447" spc="-21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지역별 점수 배율 테이블을 활용하여 점수 계산</a:t>
            </a:r>
          </a:p>
          <a:p>
            <a:pPr marL="528478" lvl="1" indent="-264239" algn="l">
              <a:lnSpc>
                <a:spcPts val="4136"/>
              </a:lnSpc>
              <a:spcBef>
                <a:spcPct val="0"/>
              </a:spcBef>
              <a:buFont typeface="Arial"/>
              <a:buChar char="•"/>
            </a:pPr>
            <a:r>
              <a:rPr lang="en-US" sz="2447" spc="-21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Spring Boot에서 점수 계산 로직 처리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25842" y="3532311"/>
            <a:ext cx="5633458" cy="15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478" lvl="1" indent="-264239" algn="l">
              <a:lnSpc>
                <a:spcPts val="4136"/>
              </a:lnSpc>
              <a:buFont typeface="Arial"/>
              <a:buChar char="•"/>
            </a:pPr>
            <a:r>
              <a:rPr lang="en-US" sz="2447" spc="-21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인증 결과 html2canvas로 이미지화</a:t>
            </a:r>
          </a:p>
          <a:p>
            <a:pPr marL="528478" lvl="1" indent="-264239" algn="l">
              <a:lnSpc>
                <a:spcPts val="4136"/>
              </a:lnSpc>
              <a:buFont typeface="Arial"/>
              <a:buChar char="•"/>
            </a:pPr>
            <a:r>
              <a:rPr lang="en-US" sz="2447" spc="-21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해시태그 자동 생성</a:t>
            </a:r>
          </a:p>
          <a:p>
            <a:pPr marL="528478" lvl="1" indent="-264239" algn="l">
              <a:lnSpc>
                <a:spcPts val="4136"/>
              </a:lnSpc>
              <a:spcBef>
                <a:spcPct val="0"/>
              </a:spcBef>
              <a:buFont typeface="Arial"/>
              <a:buChar char="•"/>
            </a:pPr>
            <a:r>
              <a:rPr lang="en-US" sz="2447" spc="-21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직접 SNS 업로드 유도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7103" y="795626"/>
            <a:ext cx="198897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06.구현계획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186078" y="1074277"/>
            <a:ext cx="1418491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최종결과물 예상 -모바일 웹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43349" y="3066007"/>
            <a:ext cx="2940037" cy="6099662"/>
            <a:chOff x="0" y="0"/>
            <a:chExt cx="9182100" cy="19050000"/>
          </a:xfrm>
        </p:grpSpPr>
        <p:sp>
          <p:nvSpPr>
            <p:cNvPr id="9" name="Freeform 9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2"/>
              <a:stretch>
                <a:fillRect t="-1559" b="-15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t="-208" b="-20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812328" y="3066007"/>
            <a:ext cx="2940037" cy="6099662"/>
            <a:chOff x="0" y="0"/>
            <a:chExt cx="9182100" cy="19050000"/>
          </a:xfrm>
        </p:grpSpPr>
        <p:sp>
          <p:nvSpPr>
            <p:cNvPr id="12" name="Freeform 12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4"/>
              <a:stretch>
                <a:fillRect t="-1559" b="-15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t="-208" b="-20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981306" y="3066007"/>
            <a:ext cx="2940037" cy="6099662"/>
            <a:chOff x="0" y="0"/>
            <a:chExt cx="9182100" cy="19050000"/>
          </a:xfrm>
        </p:grpSpPr>
        <p:sp>
          <p:nvSpPr>
            <p:cNvPr id="15" name="Freeform 15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5"/>
              <a:stretch>
                <a:fillRect t="-1559" b="-15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t="-208" b="-20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150285" y="3066007"/>
            <a:ext cx="2940037" cy="6099662"/>
            <a:chOff x="0" y="0"/>
            <a:chExt cx="9182100" cy="19050000"/>
          </a:xfrm>
        </p:grpSpPr>
        <p:sp>
          <p:nvSpPr>
            <p:cNvPr id="18" name="Freeform 18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6"/>
              <a:stretch>
                <a:fillRect t="-1559" b="-15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t="-208" b="-20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4319263" y="3066007"/>
            <a:ext cx="2940037" cy="6099662"/>
            <a:chOff x="0" y="0"/>
            <a:chExt cx="9182100" cy="19050000"/>
          </a:xfrm>
        </p:grpSpPr>
        <p:sp>
          <p:nvSpPr>
            <p:cNvPr id="21" name="Freeform 21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l="l" t="t" r="r" b="b"/>
              <a:pathLst>
                <a:path w="8381873" h="18062447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7"/>
              <a:stretch>
                <a:fillRect t="-1559" b="-15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l="l" t="t" r="r" b="b"/>
              <a:pathLst>
                <a:path w="9182100" h="190500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t="-208" b="-20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97103" y="795626"/>
            <a:ext cx="198897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06.구현계획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5512" y="5143500"/>
            <a:ext cx="6283788" cy="4114800"/>
          </a:xfrm>
          <a:custGeom>
            <a:avLst/>
            <a:gdLst/>
            <a:ahLst/>
            <a:cxnLst/>
            <a:rect l="l" t="t" r="r" b="b"/>
            <a:pathLst>
              <a:path w="6283788" h="4114800">
                <a:moveTo>
                  <a:pt x="0" y="0"/>
                </a:moveTo>
                <a:lnTo>
                  <a:pt x="6283788" y="0"/>
                </a:lnTo>
                <a:lnTo>
                  <a:pt x="6283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7166135" y="1074277"/>
            <a:ext cx="10204855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97103" y="795626"/>
            <a:ext cx="5969032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07.설계의 현실적 제한 요소(제약조건)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7103" y="1836945"/>
            <a:ext cx="10122843" cy="252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477" spc="-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     1.지원 환경 제약 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모바일 중심 설계 (iOS Safari, Android Chrome 기준)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GPS, 카메라, 이미지 업로드, SNS 공유 안정성 확보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OCR 성능은 완벽함보다 현장 적응성 + 후처리 보완 중심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모바일 웹 에서 추후 앱 으로 확장 고려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7103" y="4656786"/>
            <a:ext cx="9962852" cy="2035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477" spc="-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     2.비용 및 제품화 고려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MVP는 자체 개발 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유료 API, AI 서비스 등은 최소화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상용화 시: 이미지 저장·트래픽 비용 고려해 확장성 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7103" y="7222836"/>
            <a:ext cx="12817599" cy="2035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477" spc="-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     3.사회적 윤리적 제약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위치·영수증 등 민감정보 최소 수집 원칙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악의적 리뷰·허위 제보 방지 위해  커뮤니티 투표 및 관리자 승인 구조 채택</a:t>
            </a:r>
          </a:p>
          <a:p>
            <a:pPr marL="1285587" lvl="2" indent="-428529" algn="l">
              <a:lnSpc>
                <a:spcPts val="3870"/>
              </a:lnSpc>
              <a:buFont typeface="Arial"/>
              <a:buChar char="⚬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동일 가게 반복 리뷰 제한, 시스템 모니터링 필요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186078" y="1074277"/>
            <a:ext cx="1418491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비지니스 측면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10975512" y="5143500"/>
            <a:ext cx="6283788" cy="4114800"/>
          </a:xfrm>
          <a:custGeom>
            <a:avLst/>
            <a:gdLst/>
            <a:ahLst/>
            <a:cxnLst/>
            <a:rect l="l" t="t" r="r" b="b"/>
            <a:pathLst>
              <a:path w="6283788" h="4114800">
                <a:moveTo>
                  <a:pt x="0" y="0"/>
                </a:moveTo>
                <a:lnTo>
                  <a:pt x="6283788" y="0"/>
                </a:lnTo>
                <a:lnTo>
                  <a:pt x="6283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97103" y="795626"/>
            <a:ext cx="198897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08.기대효과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46982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가게의 매출 증대 효과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618786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신뢰 기반 브랜드 이미지 형성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990590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참여형 마케팅 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433" y="3927509"/>
            <a:ext cx="7663309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인증 기반 소비로 착한 가게에 실질적 수요 유입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9433" y="5299313"/>
            <a:ext cx="11659529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선행과 소비 기록이 가게에 대한 신뢰를 쌓고,브랜드 이미지로 이어지는 구조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987" y="6671117"/>
            <a:ext cx="11275123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소비자가 플랫폼에서 자연스럽게 가게를 홍보함으로써 바이럴 효과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362393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 데이터 기반 리포트화 가능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8987" y="8042920"/>
            <a:ext cx="11275123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가게별 ‘사회적 기여도’ 지표화로 소상공인의 ESG 스토리 강화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186078" y="1074277"/>
            <a:ext cx="1418491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사회적 측면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TextBox 8"/>
          <p:cNvSpPr txBox="1"/>
          <p:nvPr/>
        </p:nvSpPr>
        <p:spPr>
          <a:xfrm>
            <a:off x="1197103" y="795626"/>
            <a:ext cx="198897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08.기대효과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46982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소비 문화의 일상화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618786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선한 영향력의 확산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990590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 간 공감 커뮤니티 형성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9433" y="3927509"/>
            <a:ext cx="8830929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‘착한소비 = 기록하고 나누는 문화’로 자리 잡을 수 있음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433" y="5299313"/>
            <a:ext cx="11659529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선행가게를 소비로 응원하고 다른 가게들의 선행 참여 유도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8987" y="6671117"/>
            <a:ext cx="11275123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소비인증,댓글, 공유를 통해 사용자 간 선한 행동 피드백 순환 구조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362393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지역사회 공감대 형성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8987" y="8042920"/>
            <a:ext cx="11275123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플랫폼을 통한 가치 중심의 소비 연결로 따뜻한 지역 분위기 조성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975512" y="5143500"/>
            <a:ext cx="6283788" cy="4114800"/>
          </a:xfrm>
          <a:custGeom>
            <a:avLst/>
            <a:gdLst/>
            <a:ahLst/>
            <a:cxnLst/>
            <a:rect l="l" t="t" r="r" b="b"/>
            <a:pathLst>
              <a:path w="6283788" h="4114800">
                <a:moveTo>
                  <a:pt x="0" y="0"/>
                </a:moveTo>
                <a:lnTo>
                  <a:pt x="6283788" y="0"/>
                </a:lnTo>
                <a:lnTo>
                  <a:pt x="6283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186078" y="1074277"/>
            <a:ext cx="1418491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795626"/>
            <a:ext cx="198897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08.기대효과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5" name="TextBox 5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경제적 효과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0975512" y="5143500"/>
            <a:ext cx="6283788" cy="4114800"/>
          </a:xfrm>
          <a:custGeom>
            <a:avLst/>
            <a:gdLst/>
            <a:ahLst/>
            <a:cxnLst/>
            <a:rect l="l" t="t" r="r" b="b"/>
            <a:pathLst>
              <a:path w="6283788" h="4114800">
                <a:moveTo>
                  <a:pt x="0" y="0"/>
                </a:moveTo>
                <a:lnTo>
                  <a:pt x="6283788" y="0"/>
                </a:lnTo>
                <a:lnTo>
                  <a:pt x="6283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3246982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가게 중심 소비 활성화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618786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지역 경제 활성화 가능성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990590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일회성 캠페인 아닌 지속가능한 소비 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433" y="3927509"/>
            <a:ext cx="10865132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소비자의 소비 기준 변화 → 사회적 가치 있는 가게로 수요 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9433" y="5299313"/>
            <a:ext cx="11659529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선행 가게 방문이 늘면 해당 지역 상권 전체가 주목받을 수 있음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987" y="6671117"/>
            <a:ext cx="11275123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단기 마케팅이 아닌 장기적으로 자생력 있는 소비 구조 창출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362393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소비자의 사회적 만족도 향상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8987" y="8042920"/>
            <a:ext cx="11275123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물건만 사는 게 아니라 ‘선한 영향력’을 경험하는 소비로 전환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9515"/>
            <a:ext cx="13319848" cy="0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7439148"/>
            <a:ext cx="16230600" cy="1528256"/>
            <a:chOff x="0" y="0"/>
            <a:chExt cx="4274726" cy="4025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402504"/>
            </a:xfrm>
            <a:custGeom>
              <a:avLst/>
              <a:gdLst/>
              <a:ahLst/>
              <a:cxnLst/>
              <a:rect l="l" t="t" r="r" b="b"/>
              <a:pathLst>
                <a:path w="4274726" h="40250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378177"/>
                  </a:lnTo>
                  <a:cubicBezTo>
                    <a:pt x="4274726" y="391612"/>
                    <a:pt x="4263834" y="402504"/>
                    <a:pt x="4250399" y="402504"/>
                  </a:cubicBezTo>
                  <a:lnTo>
                    <a:pt x="24327" y="402504"/>
                  </a:lnTo>
                  <a:cubicBezTo>
                    <a:pt x="10891" y="402504"/>
                    <a:pt x="0" y="391612"/>
                    <a:pt x="0" y="37817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BE64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450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18167" y="5686172"/>
            <a:ext cx="1051666" cy="10516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8BE6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85725"/>
              <a:ext cx="406400" cy="796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7103" y="795626"/>
            <a:ext cx="3736349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01.프로젝트개요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718478" y="1820699"/>
            <a:ext cx="10851043" cy="920386"/>
            <a:chOff x="0" y="0"/>
            <a:chExt cx="14468058" cy="12271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28667"/>
              <a:ext cx="12765900" cy="998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4453">
                  <a:solidFill>
                    <a:srgbClr val="BFBFBF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사용자 참여형 착한 소비 인증 플랫폼,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449391" y="95250"/>
              <a:ext cx="2018666" cy="1131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7"/>
                </a:lnSpc>
                <a:spcBef>
                  <a:spcPct val="0"/>
                </a:spcBef>
              </a:pPr>
              <a:r>
                <a:rPr lang="en-US" sz="6095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돈쭐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226147" y="3484034"/>
            <a:ext cx="11835705" cy="183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6446" lvl="1" indent="-303223" algn="l">
              <a:lnSpc>
                <a:spcPts val="2865"/>
              </a:lnSpc>
              <a:spcBef>
                <a:spcPct val="0"/>
              </a:spcBef>
              <a:buFont typeface="Arial"/>
              <a:buChar char="•"/>
            </a:pPr>
            <a:r>
              <a:rPr lang="en-US" sz="280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선한 영향력을 가진 ‘착한 가게’들을 지도 기반으로 시각화</a:t>
            </a:r>
          </a:p>
          <a:p>
            <a:pPr algn="l">
              <a:lnSpc>
                <a:spcPts val="2865"/>
              </a:lnSpc>
              <a:spcBef>
                <a:spcPct val="0"/>
              </a:spcBef>
            </a:pPr>
            <a:endParaRPr lang="en-US" sz="2808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606446" lvl="1" indent="-303223" algn="l">
              <a:lnSpc>
                <a:spcPts val="2865"/>
              </a:lnSpc>
              <a:spcBef>
                <a:spcPct val="0"/>
              </a:spcBef>
              <a:buFont typeface="Arial"/>
              <a:buChar char="•"/>
            </a:pPr>
            <a:r>
              <a:rPr lang="en-US" sz="280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사용자가 해당 가게에서 소비한 후 ‘영수증’을 인증하여 착한 소비 활동 기록</a:t>
            </a:r>
          </a:p>
          <a:p>
            <a:pPr algn="l">
              <a:lnSpc>
                <a:spcPts val="2865"/>
              </a:lnSpc>
              <a:spcBef>
                <a:spcPct val="0"/>
              </a:spcBef>
            </a:pPr>
            <a:endParaRPr lang="en-US" sz="2808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606446" lvl="1" indent="-303223" algn="l">
              <a:lnSpc>
                <a:spcPts val="2865"/>
              </a:lnSpc>
              <a:spcBef>
                <a:spcPct val="0"/>
              </a:spcBef>
              <a:buFont typeface="Arial"/>
              <a:buChar char="•"/>
            </a:pPr>
            <a:r>
              <a:rPr lang="en-US" sz="2808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인증된 소비는 포인트로 적립되어 캐릭터 성장, 기부 참여 등으로 연결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12740" y="7635585"/>
            <a:ext cx="12062520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소비 문화를 확산시키고,</a:t>
            </a:r>
          </a:p>
          <a:p>
            <a:pPr algn="ctr">
              <a:lnSpc>
                <a:spcPts val="306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algn="ctr">
              <a:lnSpc>
                <a:spcPts val="30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조용히 선행을 베푸는 착한 가게들이 지속적으로 응원받는 구조를 만드는 것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781691" y="3459480"/>
            <a:ext cx="1604962" cy="428625"/>
            <a:chOff x="0" y="0"/>
            <a:chExt cx="2139950" cy="571500"/>
          </a:xfrm>
        </p:grpSpPr>
        <p:sp>
          <p:nvSpPr>
            <p:cNvPr id="16" name="Freeform 16"/>
            <p:cNvSpPr/>
            <p:nvPr/>
          </p:nvSpPr>
          <p:spPr>
            <a:xfrm>
              <a:off x="-53340" y="58420"/>
              <a:ext cx="2245360" cy="679450"/>
            </a:xfrm>
            <a:custGeom>
              <a:avLst/>
              <a:gdLst/>
              <a:ahLst/>
              <a:cxnLst/>
              <a:rect l="l" t="t" r="r" b="b"/>
              <a:pathLst>
                <a:path w="2245360" h="679450">
                  <a:moveTo>
                    <a:pt x="104140" y="0"/>
                  </a:moveTo>
                  <a:cubicBezTo>
                    <a:pt x="2244090" y="95250"/>
                    <a:pt x="2245360" y="345440"/>
                    <a:pt x="2142490" y="449580"/>
                  </a:cubicBezTo>
                  <a:cubicBezTo>
                    <a:pt x="1924050" y="669290"/>
                    <a:pt x="323850" y="679450"/>
                    <a:pt x="104140" y="462280"/>
                  </a:cubicBezTo>
                  <a:cubicBezTo>
                    <a:pt x="0" y="358140"/>
                    <a:pt x="104140" y="0"/>
                    <a:pt x="10414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77801" y="4210050"/>
            <a:ext cx="962977" cy="431482"/>
            <a:chOff x="0" y="0"/>
            <a:chExt cx="1283970" cy="575310"/>
          </a:xfrm>
        </p:grpSpPr>
        <p:sp>
          <p:nvSpPr>
            <p:cNvPr id="18" name="Freeform 18"/>
            <p:cNvSpPr/>
            <p:nvPr/>
          </p:nvSpPr>
          <p:spPr>
            <a:xfrm>
              <a:off x="-40640" y="60960"/>
              <a:ext cx="1329690" cy="591820"/>
            </a:xfrm>
            <a:custGeom>
              <a:avLst/>
              <a:gdLst/>
              <a:ahLst/>
              <a:cxnLst/>
              <a:rect l="l" t="t" r="r" b="b"/>
              <a:pathLst>
                <a:path w="1329690" h="591820">
                  <a:moveTo>
                    <a:pt x="91440" y="0"/>
                  </a:moveTo>
                  <a:cubicBezTo>
                    <a:pt x="1327150" y="81280"/>
                    <a:pt x="1329690" y="378460"/>
                    <a:pt x="1272540" y="444500"/>
                  </a:cubicBezTo>
                  <a:cubicBezTo>
                    <a:pt x="1233170" y="491490"/>
                    <a:pt x="1146810" y="454660"/>
                    <a:pt x="1045210" y="457200"/>
                  </a:cubicBezTo>
                  <a:cubicBezTo>
                    <a:pt x="835660" y="463550"/>
                    <a:pt x="222250" y="591820"/>
                    <a:pt x="91440" y="462280"/>
                  </a:cubicBezTo>
                  <a:cubicBezTo>
                    <a:pt x="0" y="372110"/>
                    <a:pt x="91440" y="0"/>
                    <a:pt x="9144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05022" y="4964430"/>
            <a:ext cx="1337310" cy="456247"/>
            <a:chOff x="0" y="0"/>
            <a:chExt cx="1783080" cy="608330"/>
          </a:xfrm>
        </p:grpSpPr>
        <p:sp>
          <p:nvSpPr>
            <p:cNvPr id="20" name="Freeform 20"/>
            <p:cNvSpPr/>
            <p:nvPr/>
          </p:nvSpPr>
          <p:spPr>
            <a:xfrm>
              <a:off x="-44450" y="1270"/>
              <a:ext cx="1833880" cy="711200"/>
            </a:xfrm>
            <a:custGeom>
              <a:avLst/>
              <a:gdLst/>
              <a:ahLst/>
              <a:cxnLst/>
              <a:rect l="l" t="t" r="r" b="b"/>
              <a:pathLst>
                <a:path w="1833880" h="711200">
                  <a:moveTo>
                    <a:pt x="95250" y="93980"/>
                  </a:moveTo>
                  <a:cubicBezTo>
                    <a:pt x="1484630" y="83820"/>
                    <a:pt x="1593850" y="0"/>
                    <a:pt x="1667510" y="49530"/>
                  </a:cubicBezTo>
                  <a:cubicBezTo>
                    <a:pt x="1753870" y="107950"/>
                    <a:pt x="1833880" y="410210"/>
                    <a:pt x="1776730" y="492760"/>
                  </a:cubicBezTo>
                  <a:cubicBezTo>
                    <a:pt x="1720850" y="575310"/>
                    <a:pt x="1522730" y="538480"/>
                    <a:pt x="1338580" y="551180"/>
                  </a:cubicBezTo>
                  <a:cubicBezTo>
                    <a:pt x="1031240" y="571500"/>
                    <a:pt x="252730" y="711200"/>
                    <a:pt x="95250" y="554990"/>
                  </a:cubicBezTo>
                  <a:cubicBezTo>
                    <a:pt x="0" y="459740"/>
                    <a:pt x="95250" y="93980"/>
                    <a:pt x="95250" y="9398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89670" y="4962525"/>
            <a:ext cx="1539240" cy="440055"/>
            <a:chOff x="0" y="0"/>
            <a:chExt cx="2052320" cy="586740"/>
          </a:xfrm>
        </p:grpSpPr>
        <p:sp>
          <p:nvSpPr>
            <p:cNvPr id="22" name="Freeform 22"/>
            <p:cNvSpPr/>
            <p:nvPr/>
          </p:nvSpPr>
          <p:spPr>
            <a:xfrm>
              <a:off x="-44450" y="43180"/>
              <a:ext cx="2058670" cy="650240"/>
            </a:xfrm>
            <a:custGeom>
              <a:avLst/>
              <a:gdLst/>
              <a:ahLst/>
              <a:cxnLst/>
              <a:rect l="l" t="t" r="r" b="b"/>
              <a:pathLst>
                <a:path w="2058670" h="650240">
                  <a:moveTo>
                    <a:pt x="95250" y="30480"/>
                  </a:moveTo>
                  <a:cubicBezTo>
                    <a:pt x="1470660" y="25400"/>
                    <a:pt x="1535430" y="0"/>
                    <a:pt x="1600200" y="7620"/>
                  </a:cubicBezTo>
                  <a:cubicBezTo>
                    <a:pt x="1647190" y="13970"/>
                    <a:pt x="1671320" y="21590"/>
                    <a:pt x="1715770" y="49530"/>
                  </a:cubicBezTo>
                  <a:cubicBezTo>
                    <a:pt x="1802130" y="104140"/>
                    <a:pt x="2058670" y="299720"/>
                    <a:pt x="2045970" y="367030"/>
                  </a:cubicBezTo>
                  <a:cubicBezTo>
                    <a:pt x="2035810" y="415290"/>
                    <a:pt x="1917700" y="431800"/>
                    <a:pt x="1830070" y="452120"/>
                  </a:cubicBezTo>
                  <a:cubicBezTo>
                    <a:pt x="1705610" y="481330"/>
                    <a:pt x="1553210" y="480060"/>
                    <a:pt x="1357630" y="487680"/>
                  </a:cubicBezTo>
                  <a:cubicBezTo>
                    <a:pt x="1038860" y="500380"/>
                    <a:pt x="254000" y="650240"/>
                    <a:pt x="95250" y="492760"/>
                  </a:cubicBezTo>
                  <a:cubicBezTo>
                    <a:pt x="0" y="396240"/>
                    <a:pt x="95250" y="30480"/>
                    <a:pt x="95250" y="3048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49928" y="4964430"/>
            <a:ext cx="1461135" cy="451485"/>
            <a:chOff x="0" y="0"/>
            <a:chExt cx="1948180" cy="601980"/>
          </a:xfrm>
        </p:grpSpPr>
        <p:sp>
          <p:nvSpPr>
            <p:cNvPr id="24" name="Freeform 24"/>
            <p:cNvSpPr/>
            <p:nvPr/>
          </p:nvSpPr>
          <p:spPr>
            <a:xfrm>
              <a:off x="-45720" y="-38100"/>
              <a:ext cx="2000250" cy="751840"/>
            </a:xfrm>
            <a:custGeom>
              <a:avLst/>
              <a:gdLst/>
              <a:ahLst/>
              <a:cxnLst/>
              <a:rect l="l" t="t" r="r" b="b"/>
              <a:pathLst>
                <a:path w="2000250" h="751840">
                  <a:moveTo>
                    <a:pt x="96520" y="127000"/>
                  </a:moveTo>
                  <a:cubicBezTo>
                    <a:pt x="1421130" y="120650"/>
                    <a:pt x="1697990" y="0"/>
                    <a:pt x="1821180" y="88900"/>
                  </a:cubicBezTo>
                  <a:cubicBezTo>
                    <a:pt x="1925320" y="163830"/>
                    <a:pt x="2000250" y="445770"/>
                    <a:pt x="1941830" y="529590"/>
                  </a:cubicBezTo>
                  <a:cubicBezTo>
                    <a:pt x="1879600" y="619760"/>
                    <a:pt x="1630680" y="568960"/>
                    <a:pt x="1416050" y="580390"/>
                  </a:cubicBezTo>
                  <a:cubicBezTo>
                    <a:pt x="1075690" y="598170"/>
                    <a:pt x="260350" y="751840"/>
                    <a:pt x="96520" y="589280"/>
                  </a:cubicBezTo>
                  <a:cubicBezTo>
                    <a:pt x="0" y="492760"/>
                    <a:pt x="96520" y="127000"/>
                    <a:pt x="96520" y="12700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262358" y="3459480"/>
            <a:ext cx="1358114" cy="497205"/>
            <a:chOff x="0" y="0"/>
            <a:chExt cx="1810818" cy="662940"/>
          </a:xfrm>
        </p:grpSpPr>
        <p:sp>
          <p:nvSpPr>
            <p:cNvPr id="26" name="Freeform 26"/>
            <p:cNvSpPr/>
            <p:nvPr/>
          </p:nvSpPr>
          <p:spPr>
            <a:xfrm>
              <a:off x="-36830" y="-76200"/>
              <a:ext cx="1885748" cy="801370"/>
            </a:xfrm>
            <a:custGeom>
              <a:avLst/>
              <a:gdLst/>
              <a:ahLst/>
              <a:cxnLst/>
              <a:rect l="l" t="t" r="r" b="b"/>
              <a:pathLst>
                <a:path w="1885748" h="801370">
                  <a:moveTo>
                    <a:pt x="83925" y="226060"/>
                  </a:moveTo>
                  <a:cubicBezTo>
                    <a:pt x="1121202" y="204470"/>
                    <a:pt x="1662799" y="0"/>
                    <a:pt x="1793489" y="127000"/>
                  </a:cubicBezTo>
                  <a:cubicBezTo>
                    <a:pt x="1881938" y="210820"/>
                    <a:pt x="1885748" y="483870"/>
                    <a:pt x="1799376" y="584200"/>
                  </a:cubicBezTo>
                  <a:cubicBezTo>
                    <a:pt x="1672218" y="736600"/>
                    <a:pt x="1124734" y="661670"/>
                    <a:pt x="820969" y="678180"/>
                  </a:cubicBezTo>
                  <a:cubicBezTo>
                    <a:pt x="558412" y="692150"/>
                    <a:pt x="189890" y="801370"/>
                    <a:pt x="83925" y="688340"/>
                  </a:cubicBezTo>
                  <a:cubicBezTo>
                    <a:pt x="0" y="601980"/>
                    <a:pt x="83925" y="226060"/>
                    <a:pt x="83925" y="22606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59699" y="4203382"/>
            <a:ext cx="3002153" cy="438150"/>
            <a:chOff x="0" y="0"/>
            <a:chExt cx="4002871" cy="584200"/>
          </a:xfrm>
        </p:grpSpPr>
        <p:sp>
          <p:nvSpPr>
            <p:cNvPr id="28" name="Freeform 28"/>
            <p:cNvSpPr/>
            <p:nvPr/>
          </p:nvSpPr>
          <p:spPr>
            <a:xfrm>
              <a:off x="-59690" y="-49530"/>
              <a:ext cx="4094311" cy="858520"/>
            </a:xfrm>
            <a:custGeom>
              <a:avLst/>
              <a:gdLst/>
              <a:ahLst/>
              <a:cxnLst/>
              <a:rect l="l" t="t" r="r" b="b"/>
              <a:pathLst>
                <a:path w="4094311" h="858520">
                  <a:moveTo>
                    <a:pt x="114693" y="120650"/>
                  </a:moveTo>
                  <a:cubicBezTo>
                    <a:pt x="3595033" y="115570"/>
                    <a:pt x="3894801" y="0"/>
                    <a:pt x="4006183" y="100330"/>
                  </a:cubicBezTo>
                  <a:cubicBezTo>
                    <a:pt x="4094311" y="181610"/>
                    <a:pt x="4094311" y="471170"/>
                    <a:pt x="4006183" y="557530"/>
                  </a:cubicBezTo>
                  <a:cubicBezTo>
                    <a:pt x="3894801" y="664210"/>
                    <a:pt x="3595033" y="572770"/>
                    <a:pt x="3260887" y="577850"/>
                  </a:cubicBezTo>
                  <a:cubicBezTo>
                    <a:pt x="2574720" y="588010"/>
                    <a:pt x="413087" y="858520"/>
                    <a:pt x="114693" y="582930"/>
                  </a:cubicBezTo>
                  <a:cubicBezTo>
                    <a:pt x="0" y="472440"/>
                    <a:pt x="114693" y="120650"/>
                    <a:pt x="114693" y="12065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186078" y="1074277"/>
            <a:ext cx="14184912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7103" y="795626"/>
            <a:ext cx="1988975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08.기대효과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5" name="TextBox 5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기술적 측면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0975512" y="5143500"/>
            <a:ext cx="6283788" cy="4114800"/>
          </a:xfrm>
          <a:custGeom>
            <a:avLst/>
            <a:gdLst/>
            <a:ahLst/>
            <a:cxnLst/>
            <a:rect l="l" t="t" r="r" b="b"/>
            <a:pathLst>
              <a:path w="6283788" h="4114800">
                <a:moveTo>
                  <a:pt x="0" y="0"/>
                </a:moveTo>
                <a:lnTo>
                  <a:pt x="6283788" y="0"/>
                </a:lnTo>
                <a:lnTo>
                  <a:pt x="6283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3246982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다양한 기술 융합 적용 사례 제시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618786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오픈소스 기반 확장성 확보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990590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사회문제 해결형 기술 플랫폼 모델 제시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433" y="3927509"/>
            <a:ext cx="11404677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OCR, GPS, 이미지 유사도 분석 등 다양한 기술을 현실 문제 해결에 적용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9433" y="5299313"/>
            <a:ext cx="11659529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기술 커뮤니티와의 연결을 통해 서비스 고도화 및 공동 개발 가능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987" y="6671117"/>
            <a:ext cx="11275123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단기 마케팅이 아닌 장기적으로 자생력 있는 소비 구조 창출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362393"/>
            <a:ext cx="13896861" cy="49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4" lvl="1" indent="-321397" algn="l">
              <a:lnSpc>
                <a:spcPts val="3870"/>
              </a:lnSpc>
              <a:buFont typeface="Arial"/>
              <a:buChar char="•"/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 사회적 가치를 담은 플랫폼 발전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8987" y="8042920"/>
            <a:ext cx="11275123" cy="4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571" lvl="2" indent="-370524" algn="l">
              <a:lnSpc>
                <a:spcPts val="3861"/>
              </a:lnSpc>
              <a:buFont typeface="Arial"/>
              <a:buChar char="⚬"/>
            </a:pPr>
            <a:r>
              <a:rPr lang="en-US" sz="2574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단순 상업적 기술 활용을 넘은 사회적 가치 기반 플랫폼 사례로 발전 가능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090296" y="1074277"/>
            <a:ext cx="12280694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4" name="TextBox 4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GANTT CHART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1339433" y="2784362"/>
            <a:ext cx="15919867" cy="6646544"/>
          </a:xfrm>
          <a:custGeom>
            <a:avLst/>
            <a:gdLst/>
            <a:ahLst/>
            <a:cxnLst/>
            <a:rect l="l" t="t" r="r" b="b"/>
            <a:pathLst>
              <a:path w="15919867" h="6646544">
                <a:moveTo>
                  <a:pt x="0" y="0"/>
                </a:moveTo>
                <a:lnTo>
                  <a:pt x="15919867" y="0"/>
                </a:lnTo>
                <a:lnTo>
                  <a:pt x="15919867" y="6646545"/>
                </a:lnTo>
                <a:lnTo>
                  <a:pt x="0" y="664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97103" y="795626"/>
            <a:ext cx="3893193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09.추진일정 및 참고문헌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21312" y="6469745"/>
            <a:ext cx="2500510" cy="630987"/>
            <a:chOff x="0" y="0"/>
            <a:chExt cx="610674" cy="154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674" cy="154100"/>
            </a:xfrm>
            <a:custGeom>
              <a:avLst/>
              <a:gdLst/>
              <a:ahLst/>
              <a:cxnLst/>
              <a:rect l="l" t="t" r="r" b="b"/>
              <a:pathLst>
                <a:path w="610674" h="15410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8BE6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서희정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03794" y="6469745"/>
            <a:ext cx="2500510" cy="630987"/>
            <a:chOff x="0" y="0"/>
            <a:chExt cx="610674" cy="154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0674" cy="154100"/>
            </a:xfrm>
            <a:custGeom>
              <a:avLst/>
              <a:gdLst/>
              <a:ahLst/>
              <a:cxnLst/>
              <a:rect l="l" t="t" r="r" b="b"/>
              <a:pathLst>
                <a:path w="610674" h="15410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8BE6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강병진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5963" y="6469745"/>
            <a:ext cx="2500510" cy="630987"/>
            <a:chOff x="0" y="0"/>
            <a:chExt cx="610674" cy="154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674" cy="154100"/>
            </a:xfrm>
            <a:custGeom>
              <a:avLst/>
              <a:gdLst/>
              <a:ahLst/>
              <a:cxnLst/>
              <a:rect l="l" t="t" r="r" b="b"/>
              <a:pathLst>
                <a:path w="610674" h="15410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8BE6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김시연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70726" y="6469745"/>
            <a:ext cx="2500510" cy="630987"/>
            <a:chOff x="0" y="0"/>
            <a:chExt cx="610674" cy="154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674" cy="154100"/>
            </a:xfrm>
            <a:custGeom>
              <a:avLst/>
              <a:gdLst/>
              <a:ahLst/>
              <a:cxnLst/>
              <a:rect l="l" t="t" r="r" b="b"/>
              <a:pathLst>
                <a:path w="610674" h="15410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13850"/>
                  </a:lnTo>
                  <a:cubicBezTo>
                    <a:pt x="610674" y="124525"/>
                    <a:pt x="606433" y="134762"/>
                    <a:pt x="598885" y="142311"/>
                  </a:cubicBezTo>
                  <a:cubicBezTo>
                    <a:pt x="591337" y="149859"/>
                    <a:pt x="581099" y="154100"/>
                    <a:pt x="570424" y="154100"/>
                  </a:cubicBezTo>
                  <a:lnTo>
                    <a:pt x="40250" y="154100"/>
                  </a:lnTo>
                  <a:cubicBezTo>
                    <a:pt x="29575" y="154100"/>
                    <a:pt x="19337" y="149859"/>
                    <a:pt x="11789" y="142311"/>
                  </a:cubicBezTo>
                  <a:cubicBezTo>
                    <a:pt x="4241" y="134762"/>
                    <a:pt x="0" y="124525"/>
                    <a:pt x="0" y="11385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FFE2B1"/>
            </a:solidFill>
            <a:ln w="19050" cap="sq">
              <a:solidFill>
                <a:srgbClr val="F8BE6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610674" cy="220775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이설후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15" name="TextBox 15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세부 작업 별 구성원의 역할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19" name="AutoShape 19"/>
          <p:cNvSpPr/>
          <p:nvPr/>
        </p:nvSpPr>
        <p:spPr>
          <a:xfrm flipV="1">
            <a:off x="5090296" y="1074277"/>
            <a:ext cx="12280694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6420191" y="3086100"/>
            <a:ext cx="1667717" cy="3097895"/>
          </a:xfrm>
          <a:custGeom>
            <a:avLst/>
            <a:gdLst/>
            <a:ahLst/>
            <a:cxnLst/>
            <a:rect l="l" t="t" r="r" b="b"/>
            <a:pathLst>
              <a:path w="1667717" h="3097895">
                <a:moveTo>
                  <a:pt x="0" y="0"/>
                </a:moveTo>
                <a:lnTo>
                  <a:pt x="1667717" y="0"/>
                </a:lnTo>
                <a:lnTo>
                  <a:pt x="1667717" y="3097895"/>
                </a:lnTo>
                <a:lnTo>
                  <a:pt x="0" y="30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0235709" y="3086100"/>
            <a:ext cx="1581019" cy="2950294"/>
          </a:xfrm>
          <a:custGeom>
            <a:avLst/>
            <a:gdLst/>
            <a:ahLst/>
            <a:cxnLst/>
            <a:rect l="l" t="t" r="r" b="b"/>
            <a:pathLst>
              <a:path w="1581019" h="2950294">
                <a:moveTo>
                  <a:pt x="0" y="0"/>
                </a:moveTo>
                <a:lnTo>
                  <a:pt x="1581018" y="0"/>
                </a:lnTo>
                <a:lnTo>
                  <a:pt x="1581018" y="2950294"/>
                </a:lnTo>
                <a:lnTo>
                  <a:pt x="0" y="2950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3845552" y="3108888"/>
            <a:ext cx="1822101" cy="2950294"/>
          </a:xfrm>
          <a:custGeom>
            <a:avLst/>
            <a:gdLst/>
            <a:ahLst/>
            <a:cxnLst/>
            <a:rect l="l" t="t" r="r" b="b"/>
            <a:pathLst>
              <a:path w="1822101" h="2950294">
                <a:moveTo>
                  <a:pt x="0" y="0"/>
                </a:moveTo>
                <a:lnTo>
                  <a:pt x="1822102" y="0"/>
                </a:lnTo>
                <a:lnTo>
                  <a:pt x="1822102" y="2950294"/>
                </a:lnTo>
                <a:lnTo>
                  <a:pt x="0" y="295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2548747" y="3134648"/>
            <a:ext cx="1845641" cy="2944572"/>
          </a:xfrm>
          <a:custGeom>
            <a:avLst/>
            <a:gdLst/>
            <a:ahLst/>
            <a:cxnLst/>
            <a:rect l="l" t="t" r="r" b="b"/>
            <a:pathLst>
              <a:path w="1845641" h="2944572">
                <a:moveTo>
                  <a:pt x="0" y="0"/>
                </a:moveTo>
                <a:lnTo>
                  <a:pt x="1845641" y="0"/>
                </a:lnTo>
                <a:lnTo>
                  <a:pt x="1845641" y="2944572"/>
                </a:lnTo>
                <a:lnTo>
                  <a:pt x="0" y="2944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2164414" y="7429988"/>
            <a:ext cx="2614306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26257" y="8108487"/>
            <a:ext cx="2552463" cy="35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디자인, 프론트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71032" y="7429988"/>
            <a:ext cx="2614306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01954" y="8072431"/>
            <a:ext cx="2552463" cy="35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백엔드 리드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75963" y="7418482"/>
            <a:ext cx="2614306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37806" y="8011666"/>
            <a:ext cx="2552463" cy="35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OSS,백엔드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24434" y="7418482"/>
            <a:ext cx="3170427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팀원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566178" y="8011666"/>
            <a:ext cx="2552463" cy="35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프론트엔드 리드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7103" y="795626"/>
            <a:ext cx="3893193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09.추진일정 및 참고문헌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3" name="TextBox 3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참고문헌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7" name="AutoShape 7"/>
          <p:cNvSpPr/>
          <p:nvPr/>
        </p:nvSpPr>
        <p:spPr>
          <a:xfrm flipV="1">
            <a:off x="5090296" y="1074277"/>
            <a:ext cx="12280694" cy="20215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97103" y="795626"/>
            <a:ext cx="3893193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09.추진일정 및 참고문헌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62206"/>
            <a:ext cx="16230600" cy="485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2"/>
              </a:lnSpc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조원제, 이윤지, 박의진, 박예림, 태형배, 김상진. (2021-11-25). 결식 아동을 위한 선한 영향력 가게와 아동급식카드 가맹점 앱 개발. Proceedings of KIIT Conference, 제주.</a:t>
            </a:r>
          </a:p>
          <a:p>
            <a:pPr algn="ctr">
              <a:lnSpc>
                <a:spcPts val="4852"/>
              </a:lnSpc>
            </a:pPr>
            <a:endParaRPr lang="en-US" sz="2977" spc="-29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algn="ctr">
              <a:lnSpc>
                <a:spcPts val="4852"/>
              </a:lnSpc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김지연, 안성희. (2021-01-27). 가치소비 장려를 위한 플랫폼 서비스 연구. 한국HCI학회 학술대회, </a:t>
            </a:r>
          </a:p>
          <a:p>
            <a:pPr algn="ctr">
              <a:lnSpc>
                <a:spcPts val="4852"/>
              </a:lnSpc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서울.</a:t>
            </a:r>
          </a:p>
          <a:p>
            <a:pPr algn="ctr">
              <a:lnSpc>
                <a:spcPts val="4852"/>
              </a:lnSpc>
            </a:pPr>
            <a:endParaRPr lang="en-US" sz="2977" spc="-29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algn="ctr">
              <a:lnSpc>
                <a:spcPts val="4852"/>
              </a:lnSpc>
            </a:pPr>
            <a:r>
              <a:rPr lang="en-US" sz="2977" spc="-29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정지용, 김효영, 유윤정, 이은수, 이하빈, 조참솔, 최민규. (2023-11-23). OCR 기술을 활용한 예산 관리 모바일 애플리케이션 개발. Proceedings of KIIT Conference, 제주.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1828" y="2013809"/>
            <a:ext cx="4684345" cy="4114800"/>
          </a:xfrm>
          <a:custGeom>
            <a:avLst/>
            <a:gdLst/>
            <a:ahLst/>
            <a:cxnLst/>
            <a:rect l="l" t="t" r="r" b="b"/>
            <a:pathLst>
              <a:path w="4684345" h="4114800">
                <a:moveTo>
                  <a:pt x="0" y="0"/>
                </a:moveTo>
                <a:lnTo>
                  <a:pt x="4684344" y="0"/>
                </a:lnTo>
                <a:lnTo>
                  <a:pt x="46843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593607" y="7259357"/>
            <a:ext cx="5100787" cy="54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338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감사합니다:)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93607" y="6061934"/>
            <a:ext cx="5100787" cy="109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2"/>
              </a:lnSpc>
            </a:pPr>
            <a:r>
              <a:rPr lang="en-US" sz="6756" b="1">
                <a:solidFill>
                  <a:srgbClr val="F8BE64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1074277"/>
            <a:ext cx="12437538" cy="0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1836622"/>
            <a:ext cx="7621006" cy="2048145"/>
          </a:xfrm>
          <a:custGeom>
            <a:avLst/>
            <a:gdLst/>
            <a:ahLst/>
            <a:cxnLst/>
            <a:rect l="l" t="t" r="r" b="b"/>
            <a:pathLst>
              <a:path w="7621006" h="2048145">
                <a:moveTo>
                  <a:pt x="0" y="0"/>
                </a:moveTo>
                <a:lnTo>
                  <a:pt x="7621006" y="0"/>
                </a:lnTo>
                <a:lnTo>
                  <a:pt x="7621006" y="2048146"/>
                </a:lnTo>
                <a:lnTo>
                  <a:pt x="0" y="2048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618919" y="2684680"/>
            <a:ext cx="7434898" cy="1710027"/>
          </a:xfrm>
          <a:custGeom>
            <a:avLst/>
            <a:gdLst/>
            <a:ahLst/>
            <a:cxnLst/>
            <a:rect l="l" t="t" r="r" b="b"/>
            <a:pathLst>
              <a:path w="7434898" h="1710027">
                <a:moveTo>
                  <a:pt x="0" y="0"/>
                </a:moveTo>
                <a:lnTo>
                  <a:pt x="7434899" y="0"/>
                </a:lnTo>
                <a:lnTo>
                  <a:pt x="7434899" y="1710027"/>
                </a:lnTo>
                <a:lnTo>
                  <a:pt x="0" y="1710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578570" y="4084330"/>
            <a:ext cx="6385997" cy="1645263"/>
          </a:xfrm>
          <a:custGeom>
            <a:avLst/>
            <a:gdLst/>
            <a:ahLst/>
            <a:cxnLst/>
            <a:rect l="l" t="t" r="r" b="b"/>
            <a:pathLst>
              <a:path w="6385997" h="1645263">
                <a:moveTo>
                  <a:pt x="0" y="0"/>
                </a:moveTo>
                <a:lnTo>
                  <a:pt x="6385997" y="0"/>
                </a:lnTo>
                <a:lnTo>
                  <a:pt x="6385997" y="1645263"/>
                </a:lnTo>
                <a:lnTo>
                  <a:pt x="0" y="1645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447442" y="4466088"/>
            <a:ext cx="8811858" cy="1354823"/>
          </a:xfrm>
          <a:custGeom>
            <a:avLst/>
            <a:gdLst/>
            <a:ahLst/>
            <a:cxnLst/>
            <a:rect l="l" t="t" r="r" b="b"/>
            <a:pathLst>
              <a:path w="8811858" h="1354823">
                <a:moveTo>
                  <a:pt x="0" y="0"/>
                </a:moveTo>
                <a:lnTo>
                  <a:pt x="8811858" y="0"/>
                </a:lnTo>
                <a:lnTo>
                  <a:pt x="8811858" y="1354824"/>
                </a:lnTo>
                <a:lnTo>
                  <a:pt x="0" y="1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97103" y="795626"/>
            <a:ext cx="3736349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02.개발 배경 및 필요성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97103" y="7653951"/>
            <a:ext cx="16062197" cy="1604349"/>
            <a:chOff x="0" y="0"/>
            <a:chExt cx="21416263" cy="2139133"/>
          </a:xfrm>
        </p:grpSpPr>
        <p:sp>
          <p:nvSpPr>
            <p:cNvPr id="9" name="TextBox 9"/>
            <p:cNvSpPr txBox="1"/>
            <p:nvPr/>
          </p:nvSpPr>
          <p:spPr>
            <a:xfrm>
              <a:off x="0" y="964435"/>
              <a:ext cx="21416263" cy="643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‘돈’과 ‘혼쭐내다’의 합성어로 선행을 베푼 자영업자나 기업의 물건을 적극적으로 ‘사주는’행위를 말한다.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871180" cy="891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75"/>
                </a:lnSpc>
                <a:spcBef>
                  <a:spcPct val="0"/>
                </a:spcBef>
              </a:pPr>
              <a:r>
                <a:rPr lang="en-US" sz="4053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돈쭐내다: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7065" y="1785358"/>
              <a:ext cx="1945666" cy="353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5"/>
                </a:lnSpc>
                <a:spcBef>
                  <a:spcPct val="0"/>
                </a:spcBef>
              </a:pPr>
              <a:r>
                <a:rPr lang="en-US" sz="1553">
                  <a:solidFill>
                    <a:srgbClr val="8D8C89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국어사전 신조어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1112" y="8447722"/>
            <a:ext cx="450532" cy="422910"/>
            <a:chOff x="0" y="0"/>
            <a:chExt cx="600710" cy="563880"/>
          </a:xfrm>
        </p:grpSpPr>
        <p:sp>
          <p:nvSpPr>
            <p:cNvPr id="13" name="Freeform 13"/>
            <p:cNvSpPr/>
            <p:nvPr/>
          </p:nvSpPr>
          <p:spPr>
            <a:xfrm>
              <a:off x="-24130" y="50800"/>
              <a:ext cx="636270" cy="532130"/>
            </a:xfrm>
            <a:custGeom>
              <a:avLst/>
              <a:gdLst/>
              <a:ahLst/>
              <a:cxnLst/>
              <a:rect l="l" t="t" r="r" b="b"/>
              <a:pathLst>
                <a:path w="636270" h="532130">
                  <a:moveTo>
                    <a:pt x="74930" y="0"/>
                  </a:moveTo>
                  <a:cubicBezTo>
                    <a:pt x="636270" y="87630"/>
                    <a:pt x="577850" y="386080"/>
                    <a:pt x="488950" y="459740"/>
                  </a:cubicBezTo>
                  <a:cubicBezTo>
                    <a:pt x="405130" y="529590"/>
                    <a:pt x="144780" y="532130"/>
                    <a:pt x="74930" y="462280"/>
                  </a:cubicBezTo>
                  <a:cubicBezTo>
                    <a:pt x="0" y="387350"/>
                    <a:pt x="74930" y="0"/>
                    <a:pt x="7493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62188" y="8452485"/>
            <a:ext cx="1284923" cy="424815"/>
            <a:chOff x="0" y="0"/>
            <a:chExt cx="1713230" cy="566420"/>
          </a:xfrm>
        </p:grpSpPr>
        <p:sp>
          <p:nvSpPr>
            <p:cNvPr id="15" name="Freeform 15"/>
            <p:cNvSpPr/>
            <p:nvPr/>
          </p:nvSpPr>
          <p:spPr>
            <a:xfrm>
              <a:off x="-49530" y="54610"/>
              <a:ext cx="1811020" cy="647700"/>
            </a:xfrm>
            <a:custGeom>
              <a:avLst/>
              <a:gdLst/>
              <a:ahLst/>
              <a:cxnLst/>
              <a:rect l="l" t="t" r="r" b="b"/>
              <a:pathLst>
                <a:path w="1811020" h="647700">
                  <a:moveTo>
                    <a:pt x="100330" y="0"/>
                  </a:moveTo>
                  <a:cubicBezTo>
                    <a:pt x="1811020" y="96520"/>
                    <a:pt x="1811020" y="354330"/>
                    <a:pt x="1710690" y="453390"/>
                  </a:cubicBezTo>
                  <a:cubicBezTo>
                    <a:pt x="1525270" y="641350"/>
                    <a:pt x="288290" y="647700"/>
                    <a:pt x="100330" y="461010"/>
                  </a:cubicBezTo>
                  <a:cubicBezTo>
                    <a:pt x="0" y="361950"/>
                    <a:pt x="100330" y="0"/>
                    <a:pt x="10033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63600" y="8441055"/>
            <a:ext cx="1610677" cy="457200"/>
            <a:chOff x="0" y="0"/>
            <a:chExt cx="2147570" cy="609600"/>
          </a:xfrm>
        </p:grpSpPr>
        <p:sp>
          <p:nvSpPr>
            <p:cNvPr id="17" name="Freeform 17"/>
            <p:cNvSpPr/>
            <p:nvPr/>
          </p:nvSpPr>
          <p:spPr>
            <a:xfrm>
              <a:off x="-45720" y="50800"/>
              <a:ext cx="2185670" cy="618490"/>
            </a:xfrm>
            <a:custGeom>
              <a:avLst/>
              <a:gdLst/>
              <a:ahLst/>
              <a:cxnLst/>
              <a:rect l="l" t="t" r="r" b="b"/>
              <a:pathLst>
                <a:path w="2185670" h="618490">
                  <a:moveTo>
                    <a:pt x="96520" y="0"/>
                  </a:moveTo>
                  <a:cubicBezTo>
                    <a:pt x="1536700" y="7620"/>
                    <a:pt x="1676400" y="19050"/>
                    <a:pt x="1819910" y="35560"/>
                  </a:cubicBezTo>
                  <a:cubicBezTo>
                    <a:pt x="1939290" y="48260"/>
                    <a:pt x="2104390" y="19050"/>
                    <a:pt x="2141220" y="82550"/>
                  </a:cubicBezTo>
                  <a:cubicBezTo>
                    <a:pt x="2185670" y="157480"/>
                    <a:pt x="2087880" y="438150"/>
                    <a:pt x="1974850" y="508000"/>
                  </a:cubicBezTo>
                  <a:cubicBezTo>
                    <a:pt x="1841500" y="591820"/>
                    <a:pt x="1583690" y="467360"/>
                    <a:pt x="1334770" y="458470"/>
                  </a:cubicBezTo>
                  <a:cubicBezTo>
                    <a:pt x="989330" y="445770"/>
                    <a:pt x="252730" y="618490"/>
                    <a:pt x="96520" y="462280"/>
                  </a:cubicBezTo>
                  <a:cubicBezTo>
                    <a:pt x="0" y="367030"/>
                    <a:pt x="96520" y="0"/>
                    <a:pt x="9652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1074277"/>
            <a:ext cx="12437538" cy="0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2633729"/>
            <a:ext cx="293533" cy="315880"/>
            <a:chOff x="0" y="0"/>
            <a:chExt cx="77309" cy="831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309" cy="83195"/>
            </a:xfrm>
            <a:custGeom>
              <a:avLst/>
              <a:gdLst/>
              <a:ahLst/>
              <a:cxnLst/>
              <a:rect l="l" t="t" r="r" b="b"/>
              <a:pathLst>
                <a:path w="77309" h="83195">
                  <a:moveTo>
                    <a:pt x="38655" y="0"/>
                  </a:moveTo>
                  <a:lnTo>
                    <a:pt x="38655" y="0"/>
                  </a:lnTo>
                  <a:cubicBezTo>
                    <a:pt x="60003" y="0"/>
                    <a:pt x="77309" y="17306"/>
                    <a:pt x="77309" y="38655"/>
                  </a:cubicBezTo>
                  <a:lnTo>
                    <a:pt x="77309" y="44540"/>
                  </a:lnTo>
                  <a:cubicBezTo>
                    <a:pt x="77309" y="65888"/>
                    <a:pt x="60003" y="83195"/>
                    <a:pt x="38655" y="83195"/>
                  </a:cubicBezTo>
                  <a:lnTo>
                    <a:pt x="38655" y="83195"/>
                  </a:lnTo>
                  <a:cubicBezTo>
                    <a:pt x="17306" y="83195"/>
                    <a:pt x="0" y="65888"/>
                    <a:pt x="0" y="44540"/>
                  </a:cubicBezTo>
                  <a:lnTo>
                    <a:pt x="0" y="38655"/>
                  </a:lnTo>
                  <a:cubicBezTo>
                    <a:pt x="0" y="17306"/>
                    <a:pt x="17306" y="0"/>
                    <a:pt x="38655" y="0"/>
                  </a:cubicBezTo>
                  <a:close/>
                </a:path>
              </a:pathLst>
            </a:custGeom>
            <a:solidFill>
              <a:srgbClr val="F2C2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77309" cy="102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57605" y="2643254"/>
            <a:ext cx="293533" cy="315880"/>
            <a:chOff x="0" y="0"/>
            <a:chExt cx="77309" cy="83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309" cy="83195"/>
            </a:xfrm>
            <a:custGeom>
              <a:avLst/>
              <a:gdLst/>
              <a:ahLst/>
              <a:cxnLst/>
              <a:rect l="l" t="t" r="r" b="b"/>
              <a:pathLst>
                <a:path w="77309" h="83195">
                  <a:moveTo>
                    <a:pt x="38655" y="0"/>
                  </a:moveTo>
                  <a:lnTo>
                    <a:pt x="38655" y="0"/>
                  </a:lnTo>
                  <a:cubicBezTo>
                    <a:pt x="60003" y="0"/>
                    <a:pt x="77309" y="17306"/>
                    <a:pt x="77309" y="38655"/>
                  </a:cubicBezTo>
                  <a:lnTo>
                    <a:pt x="77309" y="44540"/>
                  </a:lnTo>
                  <a:cubicBezTo>
                    <a:pt x="77309" y="65888"/>
                    <a:pt x="60003" y="83195"/>
                    <a:pt x="38655" y="83195"/>
                  </a:cubicBezTo>
                  <a:lnTo>
                    <a:pt x="38655" y="83195"/>
                  </a:lnTo>
                  <a:cubicBezTo>
                    <a:pt x="17306" y="83195"/>
                    <a:pt x="0" y="65888"/>
                    <a:pt x="0" y="44540"/>
                  </a:cubicBezTo>
                  <a:lnTo>
                    <a:pt x="0" y="38655"/>
                  </a:lnTo>
                  <a:cubicBezTo>
                    <a:pt x="0" y="17306"/>
                    <a:pt x="17306" y="0"/>
                    <a:pt x="38655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7309" cy="102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5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124950" y="2767438"/>
            <a:ext cx="0" cy="6490862"/>
          </a:xfrm>
          <a:prstGeom prst="line">
            <a:avLst/>
          </a:prstGeom>
          <a:ln w="38100" cap="flat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97103" y="795626"/>
            <a:ext cx="3736349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02.개발 배경 및 필요성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6401" y="2494073"/>
            <a:ext cx="4336933" cy="54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돈쭐의 긍정적 효과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2233" y="4791077"/>
            <a:ext cx="6650859" cy="167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3" lvl="1" indent="-345447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가게에 실질적인 소비로 응원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690893" lvl="1" indent="-345447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자발적 참여와 선한 영향력 확산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55306" y="2494073"/>
            <a:ext cx="4336933" cy="54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192" spc="-20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돈쭐의 부정적 효과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55306" y="3962402"/>
            <a:ext cx="6553200" cy="323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5" lvl="1" indent="-323857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일회성 이슈에 그침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647715" lvl="1" indent="-323857" algn="l">
              <a:lnSpc>
                <a:spcPts val="64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지속적 구조·시스템 부재</a:t>
            </a:r>
          </a:p>
          <a:p>
            <a:pPr algn="l">
              <a:lnSpc>
                <a:spcPts val="6450"/>
              </a:lnSpc>
            </a:pPr>
            <a:endParaRPr lang="en-US" sz="3000">
              <a:solidFill>
                <a:srgbClr val="000000"/>
              </a:solidFill>
              <a:latin typeface="210 빛글"/>
              <a:ea typeface="210 빛글"/>
              <a:cs typeface="210 빛글"/>
              <a:sym typeface="210 빛글"/>
            </a:endParaRPr>
          </a:p>
          <a:p>
            <a:pPr marL="647715" lvl="1" indent="-323857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참여 채널 부재로 선행이 묻히는 문제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8059" y="522100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144665" y="522100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814894" y="522100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4933452" y="1074277"/>
            <a:ext cx="12437538" cy="0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197103" y="4260224"/>
            <a:ext cx="8409005" cy="160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지역 곳곳에 조용히 선행을 실천하는 가게들은 존재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210 빛글"/>
                <a:ea typeface="210 빛글"/>
                <a:cs typeface="210 빛글"/>
                <a:sym typeface="210 빛글"/>
              </a:rPr>
              <a:t>하지만</a:t>
            </a: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이들의 이야기는 드러나기 어렵고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꾸준한 응원과 소비로 이어지기 힘든 구조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6608" y="3329320"/>
            <a:ext cx="5389995" cy="7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3400" spc="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가게는 많지만.....🤔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24702"/>
            <a:ext cx="8896883" cy="2133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착한소비를 하고 싶은 시민들은 많다.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210 빛글"/>
                <a:ea typeface="210 빛글"/>
                <a:cs typeface="210 빛글"/>
                <a:sym typeface="210 빛글"/>
              </a:rPr>
              <a:t>하지만</a:t>
            </a: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 어디서, 어떻게 소비할지 알기 어렵고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기록하거나 공유할 수 있는 창구 부재로 선한 의지가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4042"/>
                </a:solidFill>
                <a:latin typeface="210 빛글"/>
                <a:ea typeface="210 빛글"/>
                <a:cs typeface="210 빛글"/>
                <a:sym typeface="210 빛글"/>
              </a:rPr>
              <a:t>흐지부지 됨.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7646" y="6196695"/>
            <a:ext cx="6827951" cy="77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3400" spc="34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응원하고 싶은 사람은 많지만 .....🤔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7103" y="795626"/>
            <a:ext cx="3736349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02.개발 배경 및 필요성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69305" y="7124702"/>
            <a:ext cx="5389995" cy="106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빛글"/>
                <a:ea typeface="210 빛글"/>
                <a:cs typeface="210 빛글"/>
                <a:sym typeface="210 빛글"/>
              </a:rPr>
              <a:t>착한 소비가 ‘행동’으로 이어지는 구조화된 플랫폼 필요!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39433" y="1956465"/>
            <a:ext cx="2600667" cy="480892"/>
            <a:chOff x="0" y="0"/>
            <a:chExt cx="3467555" cy="641190"/>
          </a:xfrm>
        </p:grpSpPr>
        <p:sp>
          <p:nvSpPr>
            <p:cNvPr id="13" name="TextBox 13"/>
            <p:cNvSpPr txBox="1"/>
            <p:nvPr/>
          </p:nvSpPr>
          <p:spPr>
            <a:xfrm>
              <a:off x="663601" y="-66675"/>
              <a:ext cx="2803954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개발 필요성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2392587" y="3960530"/>
            <a:ext cx="4066042" cy="2520946"/>
          </a:xfrm>
          <a:custGeom>
            <a:avLst/>
            <a:gdLst/>
            <a:ahLst/>
            <a:cxnLst/>
            <a:rect l="l" t="t" r="r" b="b"/>
            <a:pathLst>
              <a:path w="4066042" h="2520946">
                <a:moveTo>
                  <a:pt x="0" y="0"/>
                </a:moveTo>
                <a:lnTo>
                  <a:pt x="4066042" y="0"/>
                </a:lnTo>
                <a:lnTo>
                  <a:pt x="4066042" y="2520946"/>
                </a:lnTo>
                <a:lnTo>
                  <a:pt x="0" y="2520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06685" y="2754636"/>
            <a:ext cx="5257009" cy="3520310"/>
            <a:chOff x="0" y="0"/>
            <a:chExt cx="814448" cy="5453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4448" cy="545388"/>
            </a:xfrm>
            <a:custGeom>
              <a:avLst/>
              <a:gdLst/>
              <a:ahLst/>
              <a:cxnLst/>
              <a:rect l="l" t="t" r="r" b="b"/>
              <a:pathLst>
                <a:path w="814448" h="545388">
                  <a:moveTo>
                    <a:pt x="33872" y="0"/>
                  </a:moveTo>
                  <a:lnTo>
                    <a:pt x="780577" y="0"/>
                  </a:lnTo>
                  <a:cubicBezTo>
                    <a:pt x="799283" y="0"/>
                    <a:pt x="814448" y="15165"/>
                    <a:pt x="814448" y="33872"/>
                  </a:cubicBezTo>
                  <a:lnTo>
                    <a:pt x="814448" y="511516"/>
                  </a:lnTo>
                  <a:cubicBezTo>
                    <a:pt x="814448" y="530223"/>
                    <a:pt x="799283" y="545388"/>
                    <a:pt x="780577" y="545388"/>
                  </a:cubicBezTo>
                  <a:lnTo>
                    <a:pt x="33872" y="545388"/>
                  </a:lnTo>
                  <a:cubicBezTo>
                    <a:pt x="24888" y="545388"/>
                    <a:pt x="16273" y="541820"/>
                    <a:pt x="9921" y="535467"/>
                  </a:cubicBezTo>
                  <a:cubicBezTo>
                    <a:pt x="3569" y="529115"/>
                    <a:pt x="0" y="520500"/>
                    <a:pt x="0" y="511516"/>
                  </a:cubicBezTo>
                  <a:lnTo>
                    <a:pt x="0" y="33872"/>
                  </a:lnTo>
                  <a:cubicBezTo>
                    <a:pt x="0" y="15165"/>
                    <a:pt x="15165" y="0"/>
                    <a:pt x="33872" y="0"/>
                  </a:cubicBezTo>
                  <a:close/>
                </a:path>
              </a:pathLst>
            </a:custGeom>
            <a:blipFill>
              <a:blip r:embed="rId2"/>
              <a:stretch>
                <a:fillRect l="-14639" r="-14639" b="-56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02291" y="2754636"/>
            <a:ext cx="5257009" cy="3520310"/>
            <a:chOff x="0" y="0"/>
            <a:chExt cx="814448" cy="5453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448" cy="545388"/>
            </a:xfrm>
            <a:custGeom>
              <a:avLst/>
              <a:gdLst/>
              <a:ahLst/>
              <a:cxnLst/>
              <a:rect l="l" t="t" r="r" b="b"/>
              <a:pathLst>
                <a:path w="814448" h="545388">
                  <a:moveTo>
                    <a:pt x="33872" y="0"/>
                  </a:moveTo>
                  <a:lnTo>
                    <a:pt x="780577" y="0"/>
                  </a:lnTo>
                  <a:cubicBezTo>
                    <a:pt x="799283" y="0"/>
                    <a:pt x="814448" y="15165"/>
                    <a:pt x="814448" y="33872"/>
                  </a:cubicBezTo>
                  <a:lnTo>
                    <a:pt x="814448" y="511516"/>
                  </a:lnTo>
                  <a:cubicBezTo>
                    <a:pt x="814448" y="530223"/>
                    <a:pt x="799283" y="545388"/>
                    <a:pt x="780577" y="545388"/>
                  </a:cubicBezTo>
                  <a:lnTo>
                    <a:pt x="33872" y="545388"/>
                  </a:lnTo>
                  <a:cubicBezTo>
                    <a:pt x="24888" y="545388"/>
                    <a:pt x="16273" y="541820"/>
                    <a:pt x="9921" y="535467"/>
                  </a:cubicBezTo>
                  <a:cubicBezTo>
                    <a:pt x="3569" y="529115"/>
                    <a:pt x="0" y="520500"/>
                    <a:pt x="0" y="511516"/>
                  </a:cubicBezTo>
                  <a:lnTo>
                    <a:pt x="0" y="33872"/>
                  </a:lnTo>
                  <a:cubicBezTo>
                    <a:pt x="0" y="15165"/>
                    <a:pt x="15165" y="0"/>
                    <a:pt x="33872" y="0"/>
                  </a:cubicBezTo>
                  <a:close/>
                </a:path>
              </a:pathLst>
            </a:custGeom>
            <a:blipFill>
              <a:blip r:embed="rId3"/>
              <a:stretch>
                <a:fillRect t="-24666" b="-2466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1110" y="2754636"/>
            <a:ext cx="5257009" cy="3520310"/>
            <a:chOff x="0" y="0"/>
            <a:chExt cx="814448" cy="5453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4448" cy="545388"/>
            </a:xfrm>
            <a:custGeom>
              <a:avLst/>
              <a:gdLst/>
              <a:ahLst/>
              <a:cxnLst/>
              <a:rect l="l" t="t" r="r" b="b"/>
              <a:pathLst>
                <a:path w="814448" h="545388">
                  <a:moveTo>
                    <a:pt x="33872" y="0"/>
                  </a:moveTo>
                  <a:lnTo>
                    <a:pt x="780577" y="0"/>
                  </a:lnTo>
                  <a:cubicBezTo>
                    <a:pt x="799283" y="0"/>
                    <a:pt x="814448" y="15165"/>
                    <a:pt x="814448" y="33872"/>
                  </a:cubicBezTo>
                  <a:lnTo>
                    <a:pt x="814448" y="511516"/>
                  </a:lnTo>
                  <a:cubicBezTo>
                    <a:pt x="814448" y="530223"/>
                    <a:pt x="799283" y="545388"/>
                    <a:pt x="780577" y="545388"/>
                  </a:cubicBezTo>
                  <a:lnTo>
                    <a:pt x="33872" y="545388"/>
                  </a:lnTo>
                  <a:cubicBezTo>
                    <a:pt x="24888" y="545388"/>
                    <a:pt x="16273" y="541820"/>
                    <a:pt x="9921" y="535467"/>
                  </a:cubicBezTo>
                  <a:cubicBezTo>
                    <a:pt x="3569" y="529115"/>
                    <a:pt x="0" y="520500"/>
                    <a:pt x="0" y="511516"/>
                  </a:cubicBezTo>
                  <a:lnTo>
                    <a:pt x="0" y="33872"/>
                  </a:lnTo>
                  <a:cubicBezTo>
                    <a:pt x="0" y="15165"/>
                    <a:pt x="15165" y="0"/>
                    <a:pt x="33872" y="0"/>
                  </a:cubicBezTo>
                  <a:close/>
                </a:path>
              </a:pathLst>
            </a:custGeom>
            <a:blipFill>
              <a:blip r:embed="rId4"/>
              <a:stretch>
                <a:fillRect l="-125721" r="-8408" b="-143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5314479" y="1074277"/>
            <a:ext cx="12056511" cy="0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831110" y="6434609"/>
          <a:ext cx="5257009" cy="3219450"/>
        </p:xfrm>
        <a:graphic>
          <a:graphicData uri="http://schemas.openxmlformats.org/drawingml/2006/table">
            <a:tbl>
              <a:tblPr/>
              <a:tblGrid>
                <a:gridCol w="133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0298">
                <a:tc gridSpan="2">
                  <a:txBody>
                    <a:bodyPr/>
                    <a:lstStyle/>
                    <a:p>
                      <a:pPr algn="ctr">
                        <a:lnSpc>
                          <a:spcPts val="5275"/>
                        </a:lnSpc>
                        <a:defRPr/>
                      </a:pPr>
                      <a:r>
                        <a:rPr lang="en-US" sz="37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우리여기돈쭐내요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5275"/>
                        </a:lnSpc>
                        <a:defRPr/>
                      </a:pPr>
                      <a:r>
                        <a:rPr lang="en-US" sz="37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우리여기돈쭐내요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76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주요기능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10206" lvl="1" indent="-205103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가게별 선행 사례 소개</a:t>
                      </a:r>
                      <a:endParaRPr lang="en-US" sz="1100"/>
                    </a:p>
                    <a:p>
                      <a:pPr marL="410206" lvl="1" indent="-205103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간단한 가게 소개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76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차별점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참여 및 소비인증, </a:t>
                      </a: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     커뮤니티 기능 없음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197103" y="795626"/>
            <a:ext cx="3846420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03.선행기술 및 사례분석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506685" y="6434609"/>
          <a:ext cx="5257009" cy="3181350"/>
        </p:xfrm>
        <a:graphic>
          <a:graphicData uri="http://schemas.openxmlformats.org/drawingml/2006/table">
            <a:tbl>
              <a:tblPr/>
              <a:tblGrid>
                <a:gridCol w="133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0450">
                <a:tc gridSpan="2">
                  <a:txBody>
                    <a:bodyPr/>
                    <a:lstStyle/>
                    <a:p>
                      <a:pPr algn="ctr">
                        <a:lnSpc>
                          <a:spcPts val="5275"/>
                        </a:lnSpc>
                        <a:defRPr/>
                      </a:pPr>
                      <a:r>
                        <a:rPr lang="en-US" sz="37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카카오맵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5275"/>
                        </a:lnSpc>
                        <a:defRPr/>
                      </a:pPr>
                      <a:r>
                        <a:rPr lang="en-US" sz="37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카카오맵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731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주요기능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10206" lvl="1" indent="-205103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맛집 및 상점 리뷰 작성 기능</a:t>
                      </a:r>
                      <a:endParaRPr lang="en-US" sz="1100"/>
                    </a:p>
                    <a:p>
                      <a:pPr marL="410206" lvl="1" indent="-205103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장소공유, 마이플레이스 기능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169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차별점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착한가게 제공 및 착한 소비 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     인증, 기부 연계 기능 없음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2002291" y="6434609"/>
          <a:ext cx="5257009" cy="3533776"/>
        </p:xfrm>
        <a:graphic>
          <a:graphicData uri="http://schemas.openxmlformats.org/drawingml/2006/table">
            <a:tbl>
              <a:tblPr/>
              <a:tblGrid>
                <a:gridCol w="133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9170">
                <a:tc gridSpan="2">
                  <a:txBody>
                    <a:bodyPr/>
                    <a:lstStyle/>
                    <a:p>
                      <a:pPr algn="ctr">
                        <a:lnSpc>
                          <a:spcPts val="5275"/>
                        </a:lnSpc>
                        <a:defRPr/>
                      </a:pPr>
                      <a:r>
                        <a:rPr lang="en-US" sz="37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네이버플레이스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5275"/>
                        </a:lnSpc>
                        <a:defRPr/>
                      </a:pPr>
                      <a:r>
                        <a:rPr lang="en-US" sz="37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네이버플레이스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5436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주요기능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10206" lvl="1" indent="-205103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리뷰, 사진 등록 가능</a:t>
                      </a:r>
                      <a:endParaRPr lang="en-US" sz="1100"/>
                    </a:p>
                    <a:p>
                      <a:pPr marL="410206" lvl="1" indent="-205103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리뷰 및 별점 등 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     사용자 참여 기반 정보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170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차별점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3732" lvl="1" indent="-201866" algn="l">
                        <a:lnSpc>
                          <a:spcPts val="2617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6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착한가게 제공 및 착한 소비</a:t>
                      </a:r>
                      <a:endParaRPr lang="en-US" sz="1100"/>
                    </a:p>
                    <a:p>
                      <a:pPr algn="l">
                        <a:lnSpc>
                          <a:spcPts val="2617"/>
                        </a:lnSpc>
                      </a:pPr>
                      <a:r>
                        <a:rPr lang="en-US" sz="186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     인증,커뮤니티 기능 없음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" name="Group 13"/>
          <p:cNvGrpSpPr/>
          <p:nvPr/>
        </p:nvGrpSpPr>
        <p:grpSpPr>
          <a:xfrm>
            <a:off x="1339433" y="1956465"/>
            <a:ext cx="2600667" cy="480892"/>
            <a:chOff x="0" y="0"/>
            <a:chExt cx="3467555" cy="641190"/>
          </a:xfrm>
        </p:grpSpPr>
        <p:sp>
          <p:nvSpPr>
            <p:cNvPr id="14" name="TextBox 14"/>
            <p:cNvSpPr txBox="1"/>
            <p:nvPr/>
          </p:nvSpPr>
          <p:spPr>
            <a:xfrm>
              <a:off x="663601" y="-66675"/>
              <a:ext cx="2803954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선행사례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82207" y="2754636"/>
            <a:ext cx="5423697" cy="3520310"/>
            <a:chOff x="0" y="0"/>
            <a:chExt cx="840273" cy="5453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0273" cy="545388"/>
            </a:xfrm>
            <a:custGeom>
              <a:avLst/>
              <a:gdLst/>
              <a:ahLst/>
              <a:cxnLst/>
              <a:rect l="l" t="t" r="r" b="b"/>
              <a:pathLst>
                <a:path w="840273" h="545388">
                  <a:moveTo>
                    <a:pt x="32831" y="0"/>
                  </a:moveTo>
                  <a:lnTo>
                    <a:pt x="807442" y="0"/>
                  </a:lnTo>
                  <a:cubicBezTo>
                    <a:pt x="816149" y="0"/>
                    <a:pt x="824500" y="3459"/>
                    <a:pt x="830657" y="9616"/>
                  </a:cubicBezTo>
                  <a:cubicBezTo>
                    <a:pt x="836814" y="15773"/>
                    <a:pt x="840273" y="24124"/>
                    <a:pt x="840273" y="32831"/>
                  </a:cubicBezTo>
                  <a:lnTo>
                    <a:pt x="840273" y="512557"/>
                  </a:lnTo>
                  <a:cubicBezTo>
                    <a:pt x="840273" y="530689"/>
                    <a:pt x="825574" y="545388"/>
                    <a:pt x="807442" y="545388"/>
                  </a:cubicBezTo>
                  <a:lnTo>
                    <a:pt x="32831" y="545388"/>
                  </a:lnTo>
                  <a:cubicBezTo>
                    <a:pt x="24124" y="545388"/>
                    <a:pt x="15773" y="541929"/>
                    <a:pt x="9616" y="535772"/>
                  </a:cubicBezTo>
                  <a:cubicBezTo>
                    <a:pt x="3459" y="529615"/>
                    <a:pt x="0" y="521265"/>
                    <a:pt x="0" y="512557"/>
                  </a:cubicBezTo>
                  <a:lnTo>
                    <a:pt x="0" y="32831"/>
                  </a:lnTo>
                  <a:cubicBezTo>
                    <a:pt x="0" y="24124"/>
                    <a:pt x="3459" y="15773"/>
                    <a:pt x="9616" y="9616"/>
                  </a:cubicBezTo>
                  <a:cubicBezTo>
                    <a:pt x="15773" y="3459"/>
                    <a:pt x="24124" y="0"/>
                    <a:pt x="32831" y="0"/>
                  </a:cubicBezTo>
                  <a:close/>
                </a:path>
              </a:pathLst>
            </a:custGeom>
            <a:blipFill>
              <a:blip r:embed="rId2"/>
              <a:stretch>
                <a:fillRect t="-27034" b="-2703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152901" y="2754636"/>
            <a:ext cx="5447509" cy="3520310"/>
            <a:chOff x="0" y="0"/>
            <a:chExt cx="843962" cy="5453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3962" cy="545388"/>
            </a:xfrm>
            <a:custGeom>
              <a:avLst/>
              <a:gdLst/>
              <a:ahLst/>
              <a:cxnLst/>
              <a:rect l="l" t="t" r="r" b="b"/>
              <a:pathLst>
                <a:path w="843962" h="545388">
                  <a:moveTo>
                    <a:pt x="32687" y="0"/>
                  </a:moveTo>
                  <a:lnTo>
                    <a:pt x="811275" y="0"/>
                  </a:lnTo>
                  <a:cubicBezTo>
                    <a:pt x="819944" y="0"/>
                    <a:pt x="828258" y="3444"/>
                    <a:pt x="834388" y="9574"/>
                  </a:cubicBezTo>
                  <a:cubicBezTo>
                    <a:pt x="840518" y="15704"/>
                    <a:pt x="843962" y="24018"/>
                    <a:pt x="843962" y="32687"/>
                  </a:cubicBezTo>
                  <a:lnTo>
                    <a:pt x="843962" y="512701"/>
                  </a:lnTo>
                  <a:cubicBezTo>
                    <a:pt x="843962" y="530754"/>
                    <a:pt x="829327" y="545388"/>
                    <a:pt x="811275" y="545388"/>
                  </a:cubicBezTo>
                  <a:lnTo>
                    <a:pt x="32687" y="545388"/>
                  </a:lnTo>
                  <a:cubicBezTo>
                    <a:pt x="14635" y="545388"/>
                    <a:pt x="0" y="530754"/>
                    <a:pt x="0" y="512701"/>
                  </a:cubicBezTo>
                  <a:lnTo>
                    <a:pt x="0" y="32687"/>
                  </a:lnTo>
                  <a:cubicBezTo>
                    <a:pt x="0" y="14635"/>
                    <a:pt x="14635" y="0"/>
                    <a:pt x="32687" y="0"/>
                  </a:cubicBezTo>
                  <a:close/>
                </a:path>
              </a:pathLst>
            </a:custGeom>
            <a:blipFill>
              <a:blip r:embed="rId3"/>
              <a:stretch>
                <a:fillRect t="-27372" b="-2737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5314479" y="1074277"/>
            <a:ext cx="12056511" cy="0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97103" y="795626"/>
            <a:ext cx="3846420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03.선행기술 및 사례분석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152901" y="6434609"/>
          <a:ext cx="5447510" cy="3552825"/>
        </p:xfrm>
        <a:graphic>
          <a:graphicData uri="http://schemas.openxmlformats.org/drawingml/2006/table">
            <a:tbl>
              <a:tblPr/>
              <a:tblGrid>
                <a:gridCol w="1329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7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9108">
                <a:tc gridSpan="2">
                  <a:txBody>
                    <a:bodyPr/>
                    <a:lstStyle/>
                    <a:p>
                      <a:pPr algn="ctr">
                        <a:lnSpc>
                          <a:spcPts val="5275"/>
                        </a:lnSpc>
                        <a:defRPr/>
                      </a:pPr>
                      <a:r>
                        <a:rPr lang="en-US" sz="37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해피빈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5275"/>
                        </a:lnSpc>
                        <a:defRPr/>
                      </a:pPr>
                      <a:r>
                        <a:rPr lang="en-US" sz="37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해피빈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5353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주요기능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10206" lvl="1" indent="-205103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기부, 펀딩, 공감가게, 가볼까 등 공익 캠페인 운영</a:t>
                      </a:r>
                      <a:endParaRPr lang="en-US" sz="1100"/>
                    </a:p>
                    <a:p>
                      <a:pPr marL="410206" lvl="1" indent="-205103" algn="l">
                        <a:lnSpc>
                          <a:spcPts val="2659"/>
                        </a:lnSpc>
                        <a:buFont typeface="Arial"/>
                        <a:buChar char="•"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포인트(콩)를 활용한 간편 기부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364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차별점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착한소비인증 및 위치 기반 가게 탐색 기능 없음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582207" y="6434609"/>
          <a:ext cx="5423697" cy="3752850"/>
        </p:xfrm>
        <a:graphic>
          <a:graphicData uri="http://schemas.openxmlformats.org/drawingml/2006/table">
            <a:tbl>
              <a:tblPr/>
              <a:tblGrid>
                <a:gridCol w="1329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778">
                <a:tc gridSpan="2">
                  <a:txBody>
                    <a:bodyPr/>
                    <a:lstStyle/>
                    <a:p>
                      <a:pPr algn="just">
                        <a:lnSpc>
                          <a:spcPts val="4155"/>
                        </a:lnSpc>
                        <a:defRPr/>
                      </a:pPr>
                      <a:r>
                        <a:rPr lang="en-US" sz="29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서울스마트맵-선한영향력가게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ts val="4155"/>
                        </a:lnSpc>
                        <a:defRPr/>
                      </a:pPr>
                      <a:r>
                        <a:rPr lang="en-US" sz="29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서울스마트맵-선한영향력가게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4536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주요기능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10206" lvl="1" indent="-205103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결식아동들에게 꿈나무 카드 없이 식사를 제공하는 식당 위치 제공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4536">
                <a:tc>
                  <a:txBody>
                    <a:bodyPr/>
                    <a:lstStyle/>
                    <a:p>
                      <a:pPr algn="ctr">
                        <a:lnSpc>
                          <a:spcPts val="2615"/>
                        </a:lnSpc>
                        <a:defRPr/>
                      </a:pPr>
                      <a:r>
                        <a:rPr lang="en-US" sz="18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차별점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10209" lvl="1" indent="-205105" algn="l">
                        <a:lnSpc>
                          <a:spcPts val="26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참여 기반 인증 및 보상 구조,소비를 통한 기부 연계 기능 없음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1339433" y="1956465"/>
            <a:ext cx="2600667" cy="480892"/>
            <a:chOff x="0" y="0"/>
            <a:chExt cx="3467555" cy="641190"/>
          </a:xfrm>
        </p:grpSpPr>
        <p:sp>
          <p:nvSpPr>
            <p:cNvPr id="11" name="TextBox 11"/>
            <p:cNvSpPr txBox="1"/>
            <p:nvPr/>
          </p:nvSpPr>
          <p:spPr>
            <a:xfrm>
              <a:off x="663601" y="-66675"/>
              <a:ext cx="2803954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선행사례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14479" y="1074277"/>
            <a:ext cx="12056511" cy="0"/>
          </a:xfrm>
          <a:prstGeom prst="line">
            <a:avLst/>
          </a:prstGeom>
          <a:ln w="9525" cap="rnd">
            <a:solidFill>
              <a:srgbClr val="F8B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2598449"/>
          <a:ext cx="16230599" cy="7284742"/>
        </p:xfrm>
        <a:graphic>
          <a:graphicData uri="http://schemas.openxmlformats.org/drawingml/2006/table">
            <a:tbl>
              <a:tblPr/>
              <a:tblGrid>
                <a:gridCol w="23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01148">
                <a:tc>
                  <a:txBody>
                    <a:bodyPr/>
                    <a:lstStyle/>
                    <a:p>
                      <a:pPr algn="ctr">
                        <a:lnSpc>
                          <a:spcPts val="233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우리 여기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 돈쭐내요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카카오맵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네이버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플레이스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네이버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해피빈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스마트 서울맵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선한영향력 가게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돈쭐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42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선정기준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운영자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자체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투표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148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영수증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인증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005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가게&amp;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사용자 </a:t>
                      </a:r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위치비교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042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기부 연계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3042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리워드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1148">
                <a:tc>
                  <a:txBody>
                    <a:bodyPr/>
                    <a:lstStyle/>
                    <a:p>
                      <a:pPr algn="ctr">
                        <a:lnSpc>
                          <a:spcPts val="2895"/>
                        </a:lnSpc>
                        <a:defRPr/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게임요소기반 </a:t>
                      </a:r>
                      <a:endParaRPr lang="en-US" sz="1100"/>
                    </a:p>
                    <a:p>
                      <a:pPr algn="ctr">
                        <a:lnSpc>
                          <a:spcPts val="2895"/>
                        </a:lnSpc>
                      </a:pPr>
                      <a:r>
                        <a:rPr lang="en-US" sz="2068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기부시스템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빛글"/>
                          <a:ea typeface="210 빛글"/>
                          <a:cs typeface="210 빛글"/>
                          <a:sym typeface="210 빛글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97103" y="795626"/>
            <a:ext cx="3846420" cy="53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>
                <a:solidFill>
                  <a:srgbClr val="F8BE64"/>
                </a:solidFill>
                <a:latin typeface="210 빛글"/>
                <a:ea typeface="210 빛글"/>
                <a:cs typeface="210 빛글"/>
                <a:sym typeface="210 빛글"/>
              </a:rPr>
              <a:t>03.선행기술 및 사례분석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39433" y="1956465"/>
            <a:ext cx="8284449" cy="480892"/>
            <a:chOff x="0" y="0"/>
            <a:chExt cx="11045932" cy="641190"/>
          </a:xfrm>
        </p:grpSpPr>
        <p:sp>
          <p:nvSpPr>
            <p:cNvPr id="6" name="TextBox 6"/>
            <p:cNvSpPr txBox="1"/>
            <p:nvPr/>
          </p:nvSpPr>
          <p:spPr>
            <a:xfrm>
              <a:off x="663601" y="-66675"/>
              <a:ext cx="10382331" cy="707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9"/>
                </a:lnSpc>
              </a:pPr>
              <a:r>
                <a:rPr lang="en-US" sz="3192" spc="-204">
                  <a:solidFill>
                    <a:srgbClr val="000000"/>
                  </a:solidFill>
                  <a:latin typeface="210 빛글"/>
                  <a:ea typeface="210 빛글"/>
                  <a:cs typeface="210 빛글"/>
                  <a:sym typeface="210 빛글"/>
                </a:rPr>
                <a:t>기능 분석표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110008"/>
              <a:ext cx="391378" cy="421173"/>
              <a:chOff x="0" y="0"/>
              <a:chExt cx="77309" cy="8319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7309" cy="83195"/>
              </a:xfrm>
              <a:custGeom>
                <a:avLst/>
                <a:gdLst/>
                <a:ahLst/>
                <a:cxnLst/>
                <a:rect l="l" t="t" r="r" b="b"/>
                <a:pathLst>
                  <a:path w="77309" h="83195">
                    <a:moveTo>
                      <a:pt x="38655" y="0"/>
                    </a:moveTo>
                    <a:lnTo>
                      <a:pt x="38655" y="0"/>
                    </a:lnTo>
                    <a:cubicBezTo>
                      <a:pt x="60003" y="0"/>
                      <a:pt x="77309" y="17306"/>
                      <a:pt x="77309" y="38655"/>
                    </a:cubicBezTo>
                    <a:lnTo>
                      <a:pt x="77309" y="44540"/>
                    </a:lnTo>
                    <a:cubicBezTo>
                      <a:pt x="77309" y="65888"/>
                      <a:pt x="60003" y="83195"/>
                      <a:pt x="38655" y="83195"/>
                    </a:cubicBezTo>
                    <a:lnTo>
                      <a:pt x="38655" y="83195"/>
                    </a:lnTo>
                    <a:cubicBezTo>
                      <a:pt x="17306" y="83195"/>
                      <a:pt x="0" y="65888"/>
                      <a:pt x="0" y="44540"/>
                    </a:cubicBezTo>
                    <a:lnTo>
                      <a:pt x="0" y="38655"/>
                    </a:lnTo>
                    <a:cubicBezTo>
                      <a:pt x="0" y="17306"/>
                      <a:pt x="17306" y="0"/>
                      <a:pt x="38655" y="0"/>
                    </a:cubicBezTo>
                    <a:close/>
                  </a:path>
                </a:pathLst>
              </a:custGeom>
              <a:solidFill>
                <a:srgbClr val="F2C27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77309" cy="102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35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1838</Words>
  <Application>Microsoft Office PowerPoint</Application>
  <PresentationFormat>사용자 지정</PresentationFormat>
  <Paragraphs>442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210 빛글</vt:lpstr>
      <vt:lpstr>Gotham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차분한 프로젝트 제안서 발표 프레젠테이션</dc:title>
  <cp:lastModifiedBy>병진 강</cp:lastModifiedBy>
  <cp:revision>3</cp:revision>
  <dcterms:created xsi:type="dcterms:W3CDTF">2006-08-16T00:00:00Z</dcterms:created>
  <dcterms:modified xsi:type="dcterms:W3CDTF">2025-04-16T07:12:10Z</dcterms:modified>
  <dc:identifier>DAGkZOXi7W8</dc:identifier>
</cp:coreProperties>
</file>